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69" r:id="rId4"/>
    <p:sldId id="258" r:id="rId5"/>
    <p:sldId id="267" r:id="rId6"/>
    <p:sldId id="266" r:id="rId7"/>
    <p:sldId id="259" r:id="rId8"/>
    <p:sldId id="260" r:id="rId9"/>
    <p:sldId id="268" r:id="rId10"/>
    <p:sldId id="264" r:id="rId11"/>
    <p:sldId id="262" r:id="rId12"/>
    <p:sldId id="261" r:id="rId13"/>
    <p:sldId id="263" r:id="rId14"/>
    <p:sldId id="265" r:id="rId15"/>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67673" autoAdjust="0"/>
  </p:normalViewPr>
  <p:slideViewPr>
    <p:cSldViewPr>
      <p:cViewPr>
        <p:scale>
          <a:sx n="42" d="100"/>
          <a:sy n="42" d="100"/>
        </p:scale>
        <p:origin x="-1980"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1A73AC8-411F-4698-8266-F5828ADA267E}" type="datetimeFigureOut">
              <a:rPr lang="sv-SE" smtClean="0"/>
              <a:t>2015-09-14</a:t>
            </a:fld>
            <a:endParaRPr lang="sv-SE"/>
          </a:p>
        </p:txBody>
      </p:sp>
      <p:sp>
        <p:nvSpPr>
          <p:cNvPr id="4" name="Platshållare för sidfo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EBA25A7A-B5C8-4B44-8D2D-75D8E75DC724}" type="slidenum">
              <a:rPr lang="sv-SE" smtClean="0"/>
              <a:t>‹#›</a:t>
            </a:fld>
            <a:endParaRPr lang="sv-SE"/>
          </a:p>
        </p:txBody>
      </p:sp>
    </p:spTree>
    <p:extLst>
      <p:ext uri="{BB962C8B-B14F-4D97-AF65-F5344CB8AC3E}">
        <p14:creationId xmlns:p14="http://schemas.microsoft.com/office/powerpoint/2010/main" val="4101567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602A972-C0DF-4247-8197-35FBD93AB876}" type="datetimeFigureOut">
              <a:rPr lang="sv-SE" smtClean="0"/>
              <a:t>2015-09-14</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BC6398A-DFB1-4FA5-91E6-3649F04D19A5}" type="slidenum">
              <a:rPr lang="sv-SE" smtClean="0"/>
              <a:t>‹#›</a:t>
            </a:fld>
            <a:endParaRPr lang="sv-SE"/>
          </a:p>
        </p:txBody>
      </p:sp>
    </p:spTree>
    <p:extLst>
      <p:ext uri="{BB962C8B-B14F-4D97-AF65-F5344CB8AC3E}">
        <p14:creationId xmlns:p14="http://schemas.microsoft.com/office/powerpoint/2010/main" val="3424128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marathon.se/tema/viktiga-vilan-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Källor:</a:t>
            </a:r>
            <a:r>
              <a:rPr lang="sv-SE" dirty="0" smtClean="0"/>
              <a:t/>
            </a:r>
            <a:br>
              <a:rPr lang="sv-SE" dirty="0" smtClean="0"/>
            </a:br>
            <a:r>
              <a:rPr lang="sv-SE" dirty="0" smtClean="0"/>
              <a:t>Svalner och Paulsson</a:t>
            </a:r>
            <a:r>
              <a:rPr lang="sv-SE" baseline="0" dirty="0" smtClean="0"/>
              <a:t> - </a:t>
            </a:r>
            <a:r>
              <a:rPr lang="sv-SE" dirty="0" smtClean="0"/>
              <a:t>Idrott och hälsa 1&amp;2.</a:t>
            </a:r>
          </a:p>
          <a:p>
            <a:pPr marL="0" marR="0" indent="0" algn="l" defTabSz="914400" rtl="0" eaLnBrk="1" fontAlgn="auto" latinLnBrk="0" hangingPunct="1">
              <a:lnSpc>
                <a:spcPct val="100000"/>
              </a:lnSpc>
              <a:spcBef>
                <a:spcPts val="0"/>
              </a:spcBef>
              <a:spcAft>
                <a:spcPts val="0"/>
              </a:spcAft>
              <a:buClrTx/>
              <a:buSzTx/>
              <a:buFontTx/>
              <a:buNone/>
              <a:tabLst/>
              <a:defRPr/>
            </a:pPr>
            <a:r>
              <a:rPr lang="sv-SE" dirty="0" err="1" smtClean="0"/>
              <a:t>PowerPoints</a:t>
            </a:r>
            <a:r>
              <a:rPr lang="sv-SE" baseline="0" dirty="0" smtClean="0"/>
              <a:t> från IGU.</a:t>
            </a:r>
            <a:br>
              <a:rPr lang="sv-SE" baseline="0" dirty="0" smtClean="0"/>
            </a:br>
            <a:r>
              <a:rPr lang="sv-SE" sz="1200" b="0" i="0" kern="1200" dirty="0" smtClean="0">
                <a:solidFill>
                  <a:schemeClr val="tx1"/>
                </a:solidFill>
                <a:effectLst/>
                <a:latin typeface="+mn-lt"/>
                <a:ea typeface="+mn-ea"/>
                <a:cs typeface="+mn-cs"/>
              </a:rPr>
              <a:t>http://www.marathon.se/traning/superkompensation-a-den-basta-aterbaringen</a:t>
            </a:r>
          </a:p>
          <a:p>
            <a:endParaRPr lang="sv-SE" dirty="0"/>
          </a:p>
        </p:txBody>
      </p:sp>
      <p:sp>
        <p:nvSpPr>
          <p:cNvPr id="4" name="Platshållare för bildnummer 3"/>
          <p:cNvSpPr>
            <a:spLocks noGrp="1"/>
          </p:cNvSpPr>
          <p:nvPr>
            <p:ph type="sldNum" sz="quarter" idx="10"/>
          </p:nvPr>
        </p:nvSpPr>
        <p:spPr/>
        <p:txBody>
          <a:bodyPr/>
          <a:lstStyle/>
          <a:p>
            <a:fld id="{FBC6398A-DFB1-4FA5-91E6-3649F04D19A5}" type="slidenum">
              <a:rPr lang="sv-SE" smtClean="0"/>
              <a:t>1</a:t>
            </a:fld>
            <a:endParaRPr lang="sv-SE"/>
          </a:p>
        </p:txBody>
      </p:sp>
    </p:spTree>
    <p:extLst>
      <p:ext uri="{BB962C8B-B14F-4D97-AF65-F5344CB8AC3E}">
        <p14:creationId xmlns:p14="http://schemas.microsoft.com/office/powerpoint/2010/main" val="3644011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a:lnSpc>
                <a:spcPct val="87000"/>
              </a:lnSpc>
              <a:spcAft>
                <a:spcPts val="1425"/>
              </a:spcAft>
              <a:buFont typeface="Arial" charset="0"/>
              <a:buChar char="•"/>
            </a:pPr>
            <a:r>
              <a:rPr lang="sv-SE" sz="1200" dirty="0" smtClean="0">
                <a:solidFill>
                  <a:srgbClr val="000000"/>
                </a:solidFill>
              </a:rPr>
              <a:t>Den typen av styrka som de flesta börjar med, dvs många repetitioner med kroppen som belastning.</a:t>
            </a:r>
          </a:p>
          <a:p>
            <a:pPr eaLnBrk="1">
              <a:lnSpc>
                <a:spcPct val="87000"/>
              </a:lnSpc>
              <a:spcAft>
                <a:spcPts val="1425"/>
              </a:spcAft>
              <a:buFont typeface="Arial" charset="0"/>
              <a:buChar char="•"/>
            </a:pPr>
            <a:r>
              <a:rPr lang="sv-SE" sz="1200" dirty="0" smtClean="0">
                <a:solidFill>
                  <a:srgbClr val="000000"/>
                </a:solidFill>
              </a:rPr>
              <a:t>Uthållighetsstyrkan begränsas av den aeroba och anaeroba kapaciteten. Beroende av belastning och tid så påverkar den ena eller andra kapaciteten mer.</a:t>
            </a:r>
          </a:p>
          <a:p>
            <a:pPr eaLnBrk="1">
              <a:lnSpc>
                <a:spcPct val="87000"/>
              </a:lnSpc>
              <a:spcAft>
                <a:spcPts val="1425"/>
              </a:spcAft>
              <a:buFont typeface="Arial" charset="0"/>
              <a:buChar char="•"/>
            </a:pPr>
            <a:r>
              <a:rPr lang="sv-SE" sz="1200" dirty="0" smtClean="0">
                <a:solidFill>
                  <a:srgbClr val="000000"/>
                </a:solidFill>
              </a:rPr>
              <a:t>Övningarna bör vara så lika idrottsspecifika som möjligt, helst moment rent tagna ur idrotten.</a:t>
            </a:r>
          </a:p>
          <a:p>
            <a:pPr eaLnBrk="1">
              <a:lnSpc>
                <a:spcPct val="87000"/>
              </a:lnSpc>
              <a:spcAft>
                <a:spcPts val="1425"/>
              </a:spcAft>
              <a:buFont typeface="Arial" charset="0"/>
              <a:buChar char="•"/>
            </a:pPr>
            <a:r>
              <a:rPr lang="sv-SE" sz="1200" dirty="0" smtClean="0">
                <a:solidFill>
                  <a:srgbClr val="000000"/>
                </a:solidFill>
              </a:rPr>
              <a:t> Upprätthåll det tekniska utförandet genom seten. </a:t>
            </a:r>
          </a:p>
          <a:p>
            <a:pPr eaLnBrk="1">
              <a:lnSpc>
                <a:spcPct val="87000"/>
              </a:lnSpc>
              <a:spcAft>
                <a:spcPts val="1425"/>
              </a:spcAft>
              <a:buFont typeface="Arial" charset="0"/>
              <a:buChar char="•"/>
            </a:pPr>
            <a:r>
              <a:rPr lang="sv-SE" sz="1200" dirty="0" smtClean="0">
                <a:solidFill>
                  <a:srgbClr val="000000"/>
                </a:solidFill>
              </a:rPr>
              <a:t>Klassisk Cirkelträning är ett exempel på uthållighetsträning</a:t>
            </a:r>
          </a:p>
          <a:p>
            <a:pPr eaLnBrk="1">
              <a:lnSpc>
                <a:spcPct val="87000"/>
              </a:lnSpc>
              <a:spcAft>
                <a:spcPts val="1425"/>
              </a:spcAft>
              <a:buFont typeface="Arial" charset="0"/>
              <a:buChar char="•"/>
            </a:pPr>
            <a:r>
              <a:rPr lang="sv-SE" sz="1200" dirty="0" smtClean="0">
                <a:solidFill>
                  <a:srgbClr val="000000"/>
                </a:solidFill>
              </a:rPr>
              <a:t>Låg belastning, många repetitioner</a:t>
            </a:r>
          </a:p>
          <a:p>
            <a:pPr eaLnBrk="1">
              <a:lnSpc>
                <a:spcPct val="87000"/>
              </a:lnSpc>
              <a:spcAft>
                <a:spcPts val="1425"/>
              </a:spcAft>
              <a:buFont typeface="Arial" charset="0"/>
              <a:buChar char="•"/>
            </a:pPr>
            <a:endParaRPr lang="sv-SE" sz="1200" dirty="0" smtClean="0">
              <a:solidFill>
                <a:srgbClr val="000000"/>
              </a:solidFill>
            </a:endParaRPr>
          </a:p>
          <a:p>
            <a:pPr eaLnBrk="1">
              <a:lnSpc>
                <a:spcPct val="87000"/>
              </a:lnSpc>
              <a:spcAft>
                <a:spcPts val="1425"/>
              </a:spcAft>
            </a:pPr>
            <a:r>
              <a:rPr lang="sv-SE" sz="1200" b="1" dirty="0" smtClean="0">
                <a:solidFill>
                  <a:srgbClr val="000000"/>
                </a:solidFill>
              </a:rPr>
              <a:t>Generella riktlinjer – träning för uthållig styrka (riktat mot vältränade med god teknik):</a:t>
            </a:r>
          </a:p>
          <a:p>
            <a:pPr eaLnBrk="1">
              <a:lnSpc>
                <a:spcPct val="87000"/>
              </a:lnSpc>
              <a:spcAft>
                <a:spcPts val="1425"/>
              </a:spcAft>
            </a:pPr>
            <a:r>
              <a:rPr lang="sv-SE" sz="1200" i="1" dirty="0" smtClean="0">
                <a:solidFill>
                  <a:srgbClr val="000000"/>
                </a:solidFill>
              </a:rPr>
              <a:t>Intensitet:  40-60% av 1RM</a:t>
            </a:r>
          </a:p>
          <a:p>
            <a:pPr eaLnBrk="1">
              <a:lnSpc>
                <a:spcPct val="87000"/>
              </a:lnSpc>
              <a:spcAft>
                <a:spcPts val="1425"/>
              </a:spcAft>
            </a:pPr>
            <a:r>
              <a:rPr lang="sv-SE" sz="1200" i="1" dirty="0" smtClean="0">
                <a:solidFill>
                  <a:srgbClr val="000000"/>
                </a:solidFill>
              </a:rPr>
              <a:t>Frekvens:  1-3ggr/vecka per muskelgrupp</a:t>
            </a:r>
          </a:p>
          <a:p>
            <a:pPr eaLnBrk="1">
              <a:lnSpc>
                <a:spcPct val="87000"/>
              </a:lnSpc>
              <a:spcAft>
                <a:spcPts val="1425"/>
              </a:spcAft>
            </a:pPr>
            <a:r>
              <a:rPr lang="sv-SE" sz="1200" i="1" dirty="0" smtClean="0">
                <a:solidFill>
                  <a:srgbClr val="000000"/>
                </a:solidFill>
              </a:rPr>
              <a:t>Rörelsehastighet: Anpassad</a:t>
            </a:r>
          </a:p>
          <a:p>
            <a:pPr eaLnBrk="1">
              <a:lnSpc>
                <a:spcPct val="87000"/>
              </a:lnSpc>
              <a:spcAft>
                <a:spcPts val="1425"/>
              </a:spcAft>
            </a:pPr>
            <a:r>
              <a:rPr lang="sv-SE" sz="1200" i="1" dirty="0" smtClean="0">
                <a:solidFill>
                  <a:srgbClr val="000000"/>
                </a:solidFill>
              </a:rPr>
              <a:t>Volym: 15 – ”otaliga”  repetitioner, 2-4  (otaliga)set</a:t>
            </a:r>
          </a:p>
          <a:p>
            <a:pPr eaLnBrk="1">
              <a:lnSpc>
                <a:spcPct val="87000"/>
              </a:lnSpc>
              <a:spcAft>
                <a:spcPts val="1425"/>
              </a:spcAft>
            </a:pPr>
            <a:r>
              <a:rPr lang="sv-SE" sz="1200" i="1" dirty="0" smtClean="0">
                <a:solidFill>
                  <a:srgbClr val="000000"/>
                </a:solidFill>
              </a:rPr>
              <a:t>Vilopaus mellan set:  30s - 2min</a:t>
            </a:r>
          </a:p>
          <a:p>
            <a:pPr eaLnBrk="1">
              <a:lnSpc>
                <a:spcPct val="87000"/>
              </a:lnSpc>
              <a:spcAft>
                <a:spcPts val="1425"/>
              </a:spcAft>
              <a:buFont typeface="Arial" charset="0"/>
              <a:buChar char="•"/>
            </a:pPr>
            <a:endParaRPr lang="sv-SE" sz="1200" dirty="0" smtClean="0">
              <a:solidFill>
                <a:srgbClr val="000000"/>
              </a:solidFill>
            </a:endParaRPr>
          </a:p>
          <a:p>
            <a:pPr eaLnBrk="1">
              <a:lnSpc>
                <a:spcPct val="87000"/>
              </a:lnSpc>
              <a:spcAft>
                <a:spcPts val="1425"/>
              </a:spcAft>
              <a:buFont typeface="Arial" charset="0"/>
              <a:buChar char="•"/>
            </a:pPr>
            <a:endParaRPr lang="sv-SE" sz="1200" dirty="0" smtClean="0">
              <a:solidFill>
                <a:srgbClr val="000000"/>
              </a:solidFill>
            </a:endParaRPr>
          </a:p>
          <a:p>
            <a:pPr eaLnBrk="1">
              <a:lnSpc>
                <a:spcPct val="87000"/>
              </a:lnSpc>
              <a:spcAft>
                <a:spcPts val="1425"/>
              </a:spcAft>
              <a:buFont typeface="Arial" charset="0"/>
              <a:buChar char="•"/>
            </a:pPr>
            <a:r>
              <a:rPr lang="sv-SE" sz="1200" dirty="0" smtClean="0">
                <a:solidFill>
                  <a:srgbClr val="000000"/>
                </a:solidFill>
              </a:rPr>
              <a:t>NÄR MAN TRÄNAT IN RÄTT TEKNIK OCH FÅTT VANA KAN INTENSITETEN ÖKA OCH REPETITIONERNA MINSKA!</a:t>
            </a:r>
          </a:p>
          <a:p>
            <a:pPr eaLnBrk="1">
              <a:lnSpc>
                <a:spcPct val="87000"/>
              </a:lnSpc>
              <a:spcAft>
                <a:spcPts val="1425"/>
              </a:spcAft>
              <a:buFont typeface="Arial" charset="0"/>
              <a:buChar char="•"/>
            </a:pPr>
            <a:r>
              <a:rPr lang="sv-SE" sz="1200" dirty="0" smtClean="0">
                <a:solidFill>
                  <a:srgbClr val="000000"/>
                </a:solidFill>
              </a:rPr>
              <a:t>I arbetslivet är det många gånger fördelaktigt att ha uthålliga muskler för att klara av sämre arbetsställningar</a:t>
            </a:r>
            <a:r>
              <a:rPr lang="sv-SE" sz="1200" baseline="0" dirty="0" smtClean="0">
                <a:solidFill>
                  <a:srgbClr val="000000"/>
                </a:solidFill>
              </a:rPr>
              <a:t> eller kunna utföra ensidiga och monotona rörelser. </a:t>
            </a:r>
            <a:endParaRPr lang="sv-SE" sz="1200" dirty="0">
              <a:solidFill>
                <a:srgbClr val="000000"/>
              </a:solidFill>
            </a:endParaRPr>
          </a:p>
        </p:txBody>
      </p:sp>
      <p:sp>
        <p:nvSpPr>
          <p:cNvPr id="4" name="Platshållare för bildnummer 3"/>
          <p:cNvSpPr>
            <a:spLocks noGrp="1"/>
          </p:cNvSpPr>
          <p:nvPr>
            <p:ph type="sldNum" sz="quarter" idx="10"/>
          </p:nvPr>
        </p:nvSpPr>
        <p:spPr/>
        <p:txBody>
          <a:bodyPr/>
          <a:lstStyle/>
          <a:p>
            <a:fld id="{FBC6398A-DFB1-4FA5-91E6-3649F04D19A5}" type="slidenum">
              <a:rPr lang="sv-SE" smtClean="0"/>
              <a:t>10</a:t>
            </a:fld>
            <a:endParaRPr lang="sv-SE"/>
          </a:p>
        </p:txBody>
      </p:sp>
    </p:spTree>
    <p:extLst>
      <p:ext uri="{BB962C8B-B14F-4D97-AF65-F5344CB8AC3E}">
        <p14:creationId xmlns:p14="http://schemas.microsoft.com/office/powerpoint/2010/main" val="3335609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a:lnSpc>
                <a:spcPct val="87000"/>
              </a:lnSpc>
              <a:spcAft>
                <a:spcPts val="1425"/>
              </a:spcAft>
              <a:buFont typeface="Arial" charset="0"/>
              <a:buChar char="•"/>
            </a:pPr>
            <a:r>
              <a:rPr lang="sv-SE" sz="1200" dirty="0" smtClean="0">
                <a:solidFill>
                  <a:srgbClr val="000000"/>
                </a:solidFill>
              </a:rPr>
              <a:t>Maximal muskelstyrka påverkar i hög grad effektutveckling &amp; explosiva rörelser</a:t>
            </a:r>
          </a:p>
          <a:p>
            <a:pPr eaLnBrk="1">
              <a:lnSpc>
                <a:spcPct val="87000"/>
              </a:lnSpc>
              <a:spcAft>
                <a:spcPts val="1425"/>
              </a:spcAft>
              <a:buFont typeface="Arial" charset="0"/>
              <a:buChar char="•"/>
            </a:pPr>
            <a:r>
              <a:rPr lang="sv-SE" sz="1200" dirty="0" smtClean="0">
                <a:solidFill>
                  <a:srgbClr val="000000"/>
                </a:solidFill>
              </a:rPr>
              <a:t>Träning för att öka den maximala styrkan behöver inte innebära ökad muskelvolym</a:t>
            </a:r>
          </a:p>
          <a:p>
            <a:pPr eaLnBrk="1">
              <a:lnSpc>
                <a:spcPct val="87000"/>
              </a:lnSpc>
              <a:spcAft>
                <a:spcPts val="1425"/>
              </a:spcAft>
              <a:buFont typeface="Arial" charset="0"/>
              <a:buChar char="•"/>
            </a:pPr>
            <a:r>
              <a:rPr lang="sv-SE" sz="1200" dirty="0" smtClean="0">
                <a:solidFill>
                  <a:srgbClr val="000000"/>
                </a:solidFill>
              </a:rPr>
              <a:t>Nervsystemet tvingas arbeta nära maximal aktivering för att muskulaturen skall orka med belastningen</a:t>
            </a:r>
          </a:p>
          <a:p>
            <a:pPr eaLnBrk="1">
              <a:lnSpc>
                <a:spcPct val="87000"/>
              </a:lnSpc>
              <a:spcAft>
                <a:spcPts val="1425"/>
              </a:spcAft>
              <a:buFont typeface="Arial" charset="0"/>
              <a:buChar char="•"/>
            </a:pPr>
            <a:r>
              <a:rPr lang="sv-SE" sz="1200" dirty="0" smtClean="0">
                <a:solidFill>
                  <a:srgbClr val="000000"/>
                </a:solidFill>
              </a:rPr>
              <a:t>För att optimera träningen krävs relativt lång återhämtning mellan varje set</a:t>
            </a:r>
          </a:p>
          <a:p>
            <a:pPr eaLnBrk="1">
              <a:lnSpc>
                <a:spcPct val="87000"/>
              </a:lnSpc>
              <a:spcAft>
                <a:spcPts val="1425"/>
              </a:spcAft>
              <a:buFont typeface="Arial" charset="0"/>
              <a:buChar char="•"/>
            </a:pPr>
            <a:r>
              <a:rPr lang="sv-SE" sz="1200" dirty="0" smtClean="0">
                <a:solidFill>
                  <a:srgbClr val="000000"/>
                </a:solidFill>
              </a:rPr>
              <a:t>Träningen medför ökad skaderisk &amp; ställer höga krav på god teknik</a:t>
            </a:r>
          </a:p>
          <a:p>
            <a:pPr marL="0" marR="0" indent="0" algn="l" defTabSz="914400" rtl="0" eaLnBrk="1" fontAlgn="auto" latinLnBrk="0" hangingPunct="1">
              <a:lnSpc>
                <a:spcPct val="87000"/>
              </a:lnSpc>
              <a:spcBef>
                <a:spcPts val="0"/>
              </a:spcBef>
              <a:spcAft>
                <a:spcPts val="1425"/>
              </a:spcAft>
              <a:buClrTx/>
              <a:buSzTx/>
              <a:buFont typeface="Arial" charset="0"/>
              <a:buChar char="•"/>
              <a:tabLst/>
              <a:defRPr/>
            </a:pPr>
            <a:r>
              <a:rPr lang="sv-SE" dirty="0" smtClean="0"/>
              <a:t>Hög</a:t>
            </a:r>
            <a:r>
              <a:rPr lang="sv-SE" baseline="0" dirty="0" smtClean="0"/>
              <a:t> belastning, få repetitioner</a:t>
            </a:r>
            <a:endParaRPr lang="sv-SE" dirty="0" smtClean="0"/>
          </a:p>
          <a:p>
            <a:pPr eaLnBrk="1">
              <a:lnSpc>
                <a:spcPct val="87000"/>
              </a:lnSpc>
              <a:spcAft>
                <a:spcPts val="1425"/>
              </a:spcAft>
              <a:buFont typeface="Arial" charset="0"/>
              <a:buChar char="•"/>
            </a:pPr>
            <a:endParaRPr lang="sv-SE" sz="1200" dirty="0" smtClean="0">
              <a:solidFill>
                <a:srgbClr val="000000"/>
              </a:solidFill>
            </a:endParaRPr>
          </a:p>
          <a:p>
            <a:pPr marL="419100" indent="-314325" eaLnBrk="1">
              <a:lnSpc>
                <a:spcPct val="87000"/>
              </a:lnSpc>
              <a:buFont typeface="Times New Roman" charset="0"/>
              <a:buNone/>
              <a:tabLst>
                <a:tab pos="420688" algn="l"/>
                <a:tab pos="525463"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Lst>
            </a:pPr>
            <a:endParaRPr lang="sv-SE" sz="1200" b="1" dirty="0" smtClean="0"/>
          </a:p>
          <a:p>
            <a:pPr marL="419100" indent="-314325" eaLnBrk="1">
              <a:lnSpc>
                <a:spcPct val="87000"/>
              </a:lnSpc>
              <a:buSzPct val="45000"/>
              <a:buFont typeface="Wingdings" charset="2"/>
              <a:buChar char=""/>
              <a:tabLst>
                <a:tab pos="420688" algn="l"/>
                <a:tab pos="525463"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Lst>
            </a:pPr>
            <a:r>
              <a:rPr lang="sv-SE" sz="1200" b="1" dirty="0" smtClean="0"/>
              <a:t>Generella riktlinjer – träning för maximal styrka (riktat mot vältränade med god teknik):</a:t>
            </a:r>
          </a:p>
          <a:p>
            <a:pPr marL="419100" indent="-314325" eaLnBrk="1">
              <a:lnSpc>
                <a:spcPct val="87000"/>
              </a:lnSpc>
              <a:buSzPct val="45000"/>
              <a:buFont typeface="Wingdings" charset="2"/>
              <a:buChar char=""/>
              <a:tabLst>
                <a:tab pos="420688" algn="l"/>
                <a:tab pos="525463"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Lst>
            </a:pPr>
            <a:r>
              <a:rPr lang="sv-SE" sz="1200" i="1" dirty="0" smtClean="0"/>
              <a:t>Intensitet: 1-5RM (ca 85-100% av 1RM)</a:t>
            </a:r>
          </a:p>
          <a:p>
            <a:pPr marL="419100" indent="-314325" eaLnBrk="1">
              <a:lnSpc>
                <a:spcPct val="87000"/>
              </a:lnSpc>
              <a:buSzPct val="45000"/>
              <a:buFont typeface="Wingdings" charset="2"/>
              <a:buChar char=""/>
              <a:tabLst>
                <a:tab pos="420688" algn="l"/>
                <a:tab pos="525463"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Lst>
            </a:pPr>
            <a:r>
              <a:rPr lang="sv-SE" sz="1200" i="1" dirty="0" smtClean="0"/>
              <a:t>Volym: 3-5 set per övning, 1-5 reps/set</a:t>
            </a:r>
          </a:p>
          <a:p>
            <a:pPr marL="419100" indent="-314325" eaLnBrk="1">
              <a:lnSpc>
                <a:spcPct val="87000"/>
              </a:lnSpc>
              <a:buSzPct val="45000"/>
              <a:buFont typeface="Wingdings" charset="2"/>
              <a:buChar char=""/>
              <a:tabLst>
                <a:tab pos="420688" algn="l"/>
                <a:tab pos="525463"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Lst>
            </a:pPr>
            <a:r>
              <a:rPr lang="sv-SE" sz="1200" i="1" dirty="0" smtClean="0"/>
              <a:t>Frekvens: 1-3ggr/vecka per muskelgrupp</a:t>
            </a:r>
          </a:p>
          <a:p>
            <a:pPr marL="419100" indent="-314325" eaLnBrk="1">
              <a:lnSpc>
                <a:spcPct val="87000"/>
              </a:lnSpc>
              <a:buSzPct val="45000"/>
              <a:buFont typeface="Wingdings" charset="2"/>
              <a:buChar char=""/>
              <a:tabLst>
                <a:tab pos="420688" algn="l"/>
                <a:tab pos="525463"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Lst>
            </a:pPr>
            <a:r>
              <a:rPr lang="sv-SE" sz="1200" i="1" dirty="0" smtClean="0"/>
              <a:t>Rörelsehastighet: Måttlig hastighet excentrisk &amp; högsta möjliga hastighet koncentrisk</a:t>
            </a:r>
          </a:p>
          <a:p>
            <a:pPr marL="419100" indent="-314325" eaLnBrk="1">
              <a:lnSpc>
                <a:spcPct val="87000"/>
              </a:lnSpc>
              <a:buSzPct val="45000"/>
              <a:buFont typeface="Wingdings" charset="2"/>
              <a:buChar char=""/>
              <a:tabLst>
                <a:tab pos="420688" algn="l"/>
                <a:tab pos="525463"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Lst>
            </a:pPr>
            <a:r>
              <a:rPr lang="sv-SE" sz="1200" i="1" dirty="0" smtClean="0"/>
              <a:t>Vilopaus mellan set: 3-7 min</a:t>
            </a:r>
          </a:p>
          <a:p>
            <a:pPr eaLnBrk="1">
              <a:lnSpc>
                <a:spcPct val="87000"/>
              </a:lnSpc>
              <a:spcAft>
                <a:spcPts val="1425"/>
              </a:spcAft>
              <a:buFont typeface="Arial" charset="0"/>
              <a:buChar char="•"/>
            </a:pPr>
            <a:endParaRPr lang="sv-SE" sz="1200" dirty="0" smtClean="0">
              <a:solidFill>
                <a:srgbClr val="000000"/>
              </a:solidFill>
            </a:endParaRPr>
          </a:p>
          <a:p>
            <a:pPr eaLnBrk="1">
              <a:lnSpc>
                <a:spcPct val="87000"/>
              </a:lnSpc>
              <a:spcAft>
                <a:spcPts val="1425"/>
              </a:spcAft>
              <a:buFont typeface="Arial" charset="0"/>
              <a:buChar char="•"/>
            </a:pPr>
            <a:endParaRPr lang="sv-SE" sz="1200" dirty="0">
              <a:solidFill>
                <a:srgbClr val="000000"/>
              </a:solidFill>
            </a:endParaRPr>
          </a:p>
        </p:txBody>
      </p:sp>
      <p:sp>
        <p:nvSpPr>
          <p:cNvPr id="4" name="Platshållare för bildnummer 3"/>
          <p:cNvSpPr>
            <a:spLocks noGrp="1"/>
          </p:cNvSpPr>
          <p:nvPr>
            <p:ph type="sldNum" sz="quarter" idx="10"/>
          </p:nvPr>
        </p:nvSpPr>
        <p:spPr/>
        <p:txBody>
          <a:bodyPr/>
          <a:lstStyle/>
          <a:p>
            <a:fld id="{FBC6398A-DFB1-4FA5-91E6-3649F04D19A5}" type="slidenum">
              <a:rPr lang="sv-SE" smtClean="0"/>
              <a:t>11</a:t>
            </a:fld>
            <a:endParaRPr lang="sv-SE"/>
          </a:p>
        </p:txBody>
      </p:sp>
    </p:spTree>
    <p:extLst>
      <p:ext uri="{BB962C8B-B14F-4D97-AF65-F5344CB8AC3E}">
        <p14:creationId xmlns:p14="http://schemas.microsoft.com/office/powerpoint/2010/main" val="3019670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852488" indent="-642938" algn="l" eaLnBrk="1">
              <a:lnSpc>
                <a:spcPct val="87000"/>
              </a:lnSpc>
              <a:spcAft>
                <a:spcPts val="1425"/>
              </a:spcAft>
              <a:buSzPct val="45000"/>
              <a:buFont typeface="Wingdings" charset="2"/>
              <a:buChar char=""/>
              <a:tabLst>
                <a:tab pos="854075" algn="l"/>
                <a:tab pos="958850" algn="l"/>
                <a:tab pos="1408113" algn="l"/>
                <a:tab pos="1857375" algn="l"/>
                <a:tab pos="2306638" algn="l"/>
                <a:tab pos="2755900" algn="l"/>
                <a:tab pos="3205163" algn="l"/>
                <a:tab pos="3654425" algn="l"/>
                <a:tab pos="4103688" algn="l"/>
                <a:tab pos="4552950" algn="l"/>
                <a:tab pos="5002213" algn="l"/>
                <a:tab pos="5451475" algn="l"/>
                <a:tab pos="5900738" algn="l"/>
                <a:tab pos="6350000" algn="l"/>
                <a:tab pos="6799263" algn="l"/>
                <a:tab pos="7248525" algn="l"/>
                <a:tab pos="7697788" algn="l"/>
                <a:tab pos="8147050" algn="l"/>
                <a:tab pos="8596313" algn="l"/>
                <a:tab pos="9045575" algn="l"/>
                <a:tab pos="9494838" algn="l"/>
              </a:tabLst>
              <a:defRPr/>
            </a:pPr>
            <a:r>
              <a:rPr lang="sv-SE" sz="1200" i="1" dirty="0" smtClean="0"/>
              <a:t>- Intensitet: 70-80% av 1RM (minst 65-70%) , </a:t>
            </a:r>
            <a:r>
              <a:rPr lang="sv-SE" sz="1200" i="1" dirty="0" err="1" smtClean="0"/>
              <a:t>d.vs</a:t>
            </a:r>
            <a:r>
              <a:rPr lang="sv-SE" sz="1200" i="1" dirty="0" smtClean="0"/>
              <a:t>. intensitetsnivå</a:t>
            </a:r>
            <a:r>
              <a:rPr lang="sv-SE" sz="1200" i="1" baseline="0" dirty="0" smtClean="0"/>
              <a:t> på 70-80% av max.</a:t>
            </a:r>
            <a:endParaRPr lang="sv-SE" sz="1200" i="1" dirty="0" smtClean="0"/>
          </a:p>
          <a:p>
            <a:pPr marL="852488" indent="-642938" algn="l" eaLnBrk="1">
              <a:lnSpc>
                <a:spcPct val="87000"/>
              </a:lnSpc>
              <a:spcAft>
                <a:spcPts val="1425"/>
              </a:spcAft>
              <a:buSzPct val="45000"/>
              <a:buFont typeface="Wingdings" charset="2"/>
              <a:buChar char=""/>
              <a:tabLst>
                <a:tab pos="854075" algn="l"/>
                <a:tab pos="958850" algn="l"/>
                <a:tab pos="1408113" algn="l"/>
                <a:tab pos="1857375" algn="l"/>
                <a:tab pos="2306638" algn="l"/>
                <a:tab pos="2755900" algn="l"/>
                <a:tab pos="3205163" algn="l"/>
                <a:tab pos="3654425" algn="l"/>
                <a:tab pos="4103688" algn="l"/>
                <a:tab pos="4552950" algn="l"/>
                <a:tab pos="5002213" algn="l"/>
                <a:tab pos="5451475" algn="l"/>
                <a:tab pos="5900738" algn="l"/>
                <a:tab pos="6350000" algn="l"/>
                <a:tab pos="6799263" algn="l"/>
                <a:tab pos="7248525" algn="l"/>
                <a:tab pos="7697788" algn="l"/>
                <a:tab pos="8147050" algn="l"/>
                <a:tab pos="8596313" algn="l"/>
                <a:tab pos="9045575" algn="l"/>
                <a:tab pos="9494838" algn="l"/>
              </a:tabLst>
              <a:defRPr/>
            </a:pPr>
            <a:r>
              <a:rPr lang="sv-SE" sz="1200" i="1" dirty="0" smtClean="0"/>
              <a:t>- Volym: 3-10 set per muskelgrupp fördelade på 1-3 övningar, 6-12 reps/set </a:t>
            </a:r>
          </a:p>
          <a:p>
            <a:pPr marL="852488" indent="-642938" algn="l" eaLnBrk="1">
              <a:lnSpc>
                <a:spcPct val="87000"/>
              </a:lnSpc>
              <a:spcAft>
                <a:spcPts val="1425"/>
              </a:spcAft>
              <a:buSzPct val="45000"/>
              <a:buFont typeface="Wingdings" charset="2"/>
              <a:buChar char=""/>
              <a:tabLst>
                <a:tab pos="854075" algn="l"/>
                <a:tab pos="958850" algn="l"/>
                <a:tab pos="1408113" algn="l"/>
                <a:tab pos="1857375" algn="l"/>
                <a:tab pos="2306638" algn="l"/>
                <a:tab pos="2755900" algn="l"/>
                <a:tab pos="3205163" algn="l"/>
                <a:tab pos="3654425" algn="l"/>
                <a:tab pos="4103688" algn="l"/>
                <a:tab pos="4552950" algn="l"/>
                <a:tab pos="5002213" algn="l"/>
                <a:tab pos="5451475" algn="l"/>
                <a:tab pos="5900738" algn="l"/>
                <a:tab pos="6350000" algn="l"/>
                <a:tab pos="6799263" algn="l"/>
                <a:tab pos="7248525" algn="l"/>
                <a:tab pos="7697788" algn="l"/>
                <a:tab pos="8147050" algn="l"/>
                <a:tab pos="8596313" algn="l"/>
                <a:tab pos="9045575" algn="l"/>
                <a:tab pos="9494838" algn="l"/>
              </a:tabLst>
              <a:defRPr/>
            </a:pPr>
            <a:r>
              <a:rPr lang="sv-SE" sz="1200" i="1" dirty="0" smtClean="0"/>
              <a:t>- Frekvens: 1-3 ggr/vecka per muskelgrupp</a:t>
            </a:r>
          </a:p>
          <a:p>
            <a:pPr marL="852488" indent="-642938" algn="l" eaLnBrk="1">
              <a:lnSpc>
                <a:spcPct val="87000"/>
              </a:lnSpc>
              <a:spcAft>
                <a:spcPts val="1425"/>
              </a:spcAft>
              <a:buSzPct val="45000"/>
              <a:buFont typeface="Wingdings" charset="2"/>
              <a:buChar char=""/>
              <a:tabLst>
                <a:tab pos="854075" algn="l"/>
                <a:tab pos="958850" algn="l"/>
                <a:tab pos="1408113" algn="l"/>
                <a:tab pos="1857375" algn="l"/>
                <a:tab pos="2306638" algn="l"/>
                <a:tab pos="2755900" algn="l"/>
                <a:tab pos="3205163" algn="l"/>
                <a:tab pos="3654425" algn="l"/>
                <a:tab pos="4103688" algn="l"/>
                <a:tab pos="4552950" algn="l"/>
                <a:tab pos="5002213" algn="l"/>
                <a:tab pos="5451475" algn="l"/>
                <a:tab pos="5900738" algn="l"/>
                <a:tab pos="6350000" algn="l"/>
                <a:tab pos="6799263" algn="l"/>
                <a:tab pos="7248525" algn="l"/>
                <a:tab pos="7697788" algn="l"/>
                <a:tab pos="8147050" algn="l"/>
                <a:tab pos="8596313" algn="l"/>
                <a:tab pos="9045575" algn="l"/>
                <a:tab pos="9494838" algn="l"/>
              </a:tabLst>
              <a:defRPr/>
            </a:pPr>
            <a:r>
              <a:rPr lang="sv-SE" sz="1200" i="1" dirty="0" smtClean="0"/>
              <a:t>- Vilopaus mellan set: 1min</a:t>
            </a:r>
          </a:p>
          <a:p>
            <a:pPr marL="852488" indent="-642938" algn="l" eaLnBrk="1">
              <a:lnSpc>
                <a:spcPct val="87000"/>
              </a:lnSpc>
              <a:spcAft>
                <a:spcPts val="1425"/>
              </a:spcAft>
              <a:buSzPct val="45000"/>
              <a:buFont typeface="Wingdings" charset="2"/>
              <a:buChar char=""/>
              <a:tabLst>
                <a:tab pos="854075" algn="l"/>
                <a:tab pos="958850" algn="l"/>
                <a:tab pos="1408113" algn="l"/>
                <a:tab pos="1857375" algn="l"/>
                <a:tab pos="2306638" algn="l"/>
                <a:tab pos="2755900" algn="l"/>
                <a:tab pos="3205163" algn="l"/>
                <a:tab pos="3654425" algn="l"/>
                <a:tab pos="4103688" algn="l"/>
                <a:tab pos="4552950" algn="l"/>
                <a:tab pos="5002213" algn="l"/>
                <a:tab pos="5451475" algn="l"/>
                <a:tab pos="5900738" algn="l"/>
                <a:tab pos="6350000" algn="l"/>
                <a:tab pos="6799263" algn="l"/>
                <a:tab pos="7248525" algn="l"/>
                <a:tab pos="7697788" algn="l"/>
                <a:tab pos="8147050" algn="l"/>
                <a:tab pos="8596313" algn="l"/>
                <a:tab pos="9045575" algn="l"/>
                <a:tab pos="9494838" algn="l"/>
              </a:tabLst>
              <a:defRPr/>
            </a:pPr>
            <a:r>
              <a:rPr lang="sv-SE" sz="1200" i="1" dirty="0" smtClean="0"/>
              <a:t>- Rörelsehastighet: Måttlig hastighet excentrisk &amp; högsta möjliga hastighet koncentrisk </a:t>
            </a:r>
          </a:p>
          <a:p>
            <a:pPr eaLnBrk="1"/>
            <a:endParaRPr lang="sv-SE" sz="1200" b="1" dirty="0" smtClean="0">
              <a:solidFill>
                <a:srgbClr val="000000"/>
              </a:solidFill>
            </a:endParaRPr>
          </a:p>
          <a:p>
            <a:pPr eaLnBrk="1"/>
            <a:r>
              <a:rPr lang="sv-SE" sz="1200" b="1" dirty="0" smtClean="0">
                <a:solidFill>
                  <a:srgbClr val="000000"/>
                </a:solidFill>
              </a:rPr>
              <a:t>Muskelns tvärsnittsarea: </a:t>
            </a:r>
            <a:r>
              <a:rPr lang="sv-SE" sz="1200" dirty="0" smtClean="0">
                <a:solidFill>
                  <a:srgbClr val="000000"/>
                </a:solidFill>
              </a:rPr>
              <a:t>avgör i hög grad muskelns förmåga att utveckla kraft, otaliga studier har bekräftat sambandet mellan </a:t>
            </a:r>
            <a:r>
              <a:rPr lang="sv-SE" sz="1200" i="1" dirty="0" smtClean="0">
                <a:solidFill>
                  <a:srgbClr val="000000"/>
                </a:solidFill>
              </a:rPr>
              <a:t>muskelarea &amp; maximal kraft</a:t>
            </a:r>
          </a:p>
          <a:p>
            <a:pPr eaLnBrk="1"/>
            <a:r>
              <a:rPr lang="sv-SE" sz="1200" dirty="0" smtClean="0">
                <a:solidFill>
                  <a:srgbClr val="000000"/>
                </a:solidFill>
              </a:rPr>
              <a:t>Hypertrofi</a:t>
            </a:r>
            <a:r>
              <a:rPr lang="sv-SE" sz="1200" b="1" dirty="0" smtClean="0">
                <a:solidFill>
                  <a:srgbClr val="000000"/>
                </a:solidFill>
              </a:rPr>
              <a:t>:</a:t>
            </a:r>
            <a:r>
              <a:rPr lang="sv-SE" sz="1200" dirty="0" smtClean="0">
                <a:solidFill>
                  <a:srgbClr val="000000"/>
                </a:solidFill>
              </a:rPr>
              <a:t> muskeln/muskelfibrer blir större i storlek (står för den absolut största ökningen)</a:t>
            </a:r>
          </a:p>
          <a:p>
            <a:pPr eaLnBrk="1"/>
            <a:r>
              <a:rPr lang="sv-SE" sz="1200" dirty="0" smtClean="0">
                <a:solidFill>
                  <a:srgbClr val="000000"/>
                </a:solidFill>
              </a:rPr>
              <a:t>Hyperplasi: muskelfibrerna blir fler till antalet (står för  mycket liten del ca 0-5%)</a:t>
            </a:r>
          </a:p>
          <a:p>
            <a:pPr algn="l" eaLnBrk="1"/>
            <a:r>
              <a:rPr lang="sv-SE" sz="1200" dirty="0" smtClean="0">
                <a:solidFill>
                  <a:srgbClr val="000000"/>
                </a:solidFill>
              </a:rPr>
              <a:t>Träningsvolym är avgörande för muskeltillväxt</a:t>
            </a:r>
          </a:p>
          <a:p>
            <a:pPr eaLnBrk="1"/>
            <a:endParaRPr lang="sv-SE" sz="1200" dirty="0" smtClean="0">
              <a:solidFill>
                <a:srgbClr val="000000"/>
              </a:solidFill>
            </a:endParaRPr>
          </a:p>
        </p:txBody>
      </p:sp>
      <p:sp>
        <p:nvSpPr>
          <p:cNvPr id="4" name="Platshållare för bildnummer 3"/>
          <p:cNvSpPr>
            <a:spLocks noGrp="1"/>
          </p:cNvSpPr>
          <p:nvPr>
            <p:ph type="sldNum" sz="quarter" idx="10"/>
          </p:nvPr>
        </p:nvSpPr>
        <p:spPr/>
        <p:txBody>
          <a:bodyPr/>
          <a:lstStyle/>
          <a:p>
            <a:fld id="{FBC6398A-DFB1-4FA5-91E6-3649F04D19A5}" type="slidenum">
              <a:rPr lang="sv-SE" smtClean="0"/>
              <a:t>12</a:t>
            </a:fld>
            <a:endParaRPr lang="sv-SE"/>
          </a:p>
        </p:txBody>
      </p:sp>
    </p:spTree>
    <p:extLst>
      <p:ext uri="{BB962C8B-B14F-4D97-AF65-F5344CB8AC3E}">
        <p14:creationId xmlns:p14="http://schemas.microsoft.com/office/powerpoint/2010/main" val="553364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a:lnSpc>
                <a:spcPct val="87000"/>
              </a:lnSpc>
              <a:spcAft>
                <a:spcPts val="1425"/>
              </a:spcAft>
              <a:buFont typeface="Arial" charset="0"/>
              <a:buChar char="•"/>
            </a:pPr>
            <a:r>
              <a:rPr lang="sv-SE" sz="1200" dirty="0" smtClean="0">
                <a:solidFill>
                  <a:srgbClr val="000000"/>
                </a:solidFill>
              </a:rPr>
              <a:t>Avgörande faktor för de allra flesta idrottsprestationer</a:t>
            </a:r>
          </a:p>
          <a:p>
            <a:pPr eaLnBrk="1">
              <a:lnSpc>
                <a:spcPct val="87000"/>
              </a:lnSpc>
              <a:spcAft>
                <a:spcPts val="1425"/>
              </a:spcAft>
              <a:buFont typeface="Arial" charset="0"/>
              <a:buChar char="•"/>
            </a:pPr>
            <a:r>
              <a:rPr lang="sv-SE" sz="1200" dirty="0" smtClean="0">
                <a:solidFill>
                  <a:srgbClr val="000000"/>
                </a:solidFill>
              </a:rPr>
              <a:t>Störst effektutveckling sker vid ett motstånd motsvarande 30-60% av 1RM</a:t>
            </a:r>
          </a:p>
          <a:p>
            <a:pPr eaLnBrk="1">
              <a:lnSpc>
                <a:spcPct val="87000"/>
              </a:lnSpc>
              <a:spcAft>
                <a:spcPts val="1425"/>
              </a:spcAft>
              <a:buFont typeface="Arial" charset="0"/>
              <a:buChar char="•"/>
            </a:pPr>
            <a:r>
              <a:rPr lang="sv-SE" sz="1200" dirty="0" smtClean="0">
                <a:solidFill>
                  <a:srgbClr val="000000"/>
                </a:solidFill>
              </a:rPr>
              <a:t>Ger ökade rörelsehastigheter vid både låga &amp; höga belastningar</a:t>
            </a:r>
          </a:p>
          <a:p>
            <a:pPr eaLnBrk="1">
              <a:lnSpc>
                <a:spcPct val="87000"/>
              </a:lnSpc>
              <a:spcAft>
                <a:spcPts val="1425"/>
              </a:spcAft>
              <a:buFont typeface="Arial" charset="0"/>
              <a:buChar char="•"/>
            </a:pPr>
            <a:r>
              <a:rPr lang="sv-SE" sz="1200" dirty="0" smtClean="0">
                <a:solidFill>
                  <a:srgbClr val="000000"/>
                </a:solidFill>
              </a:rPr>
              <a:t>Bra alternativ till traditionell ”spänstträning”</a:t>
            </a:r>
          </a:p>
          <a:p>
            <a:pPr eaLnBrk="1">
              <a:lnSpc>
                <a:spcPct val="87000"/>
              </a:lnSpc>
              <a:buFont typeface="Times New Roman"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sv-SE" sz="1200" b="1" dirty="0" smtClean="0"/>
          </a:p>
          <a:p>
            <a:pPr eaLnBrk="1">
              <a:lnSpc>
                <a:spcPct val="87000"/>
              </a:lnSpc>
              <a:buFont typeface="Times New Roman"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sz="1200" b="1" dirty="0" smtClean="0"/>
              <a:t>Generella riktlinjer – träning för explosiv styrka (riktat mot vältränade med god teknik):</a:t>
            </a:r>
          </a:p>
          <a:p>
            <a:pPr eaLnBrk="1">
              <a:lnSpc>
                <a:spcPct val="87000"/>
              </a:lnSpc>
              <a:buFont typeface="Times New Roman"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sz="1200" i="1" dirty="0" smtClean="0"/>
              <a:t>Intensitet: ca 30-60% av 1RM</a:t>
            </a:r>
          </a:p>
          <a:p>
            <a:pPr eaLnBrk="1">
              <a:lnSpc>
                <a:spcPct val="87000"/>
              </a:lnSpc>
              <a:buFont typeface="Times New Roman"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sz="1200" i="1" dirty="0" smtClean="0"/>
              <a:t>Volym: 3-6 set/övning, 3-6 reps/set</a:t>
            </a:r>
          </a:p>
          <a:p>
            <a:pPr eaLnBrk="1">
              <a:lnSpc>
                <a:spcPct val="87000"/>
              </a:lnSpc>
              <a:buFont typeface="Times New Roman"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sz="1200" i="1" dirty="0" smtClean="0"/>
              <a:t>Frekvens: 1-3ggr/vecka per muskelgrupp</a:t>
            </a:r>
          </a:p>
          <a:p>
            <a:pPr eaLnBrk="1">
              <a:lnSpc>
                <a:spcPct val="87000"/>
              </a:lnSpc>
              <a:buFont typeface="Times New Roman"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sz="1200" i="1" dirty="0" smtClean="0"/>
              <a:t>Rörelsehastighet: Excentrisk: Kontrollerad/Hög -  </a:t>
            </a:r>
            <a:r>
              <a:rPr lang="sv-SE" sz="1200" i="1" dirty="0" err="1" smtClean="0"/>
              <a:t>Koncentrisk:Högsta</a:t>
            </a:r>
            <a:r>
              <a:rPr lang="sv-SE" sz="1200" i="1" dirty="0" smtClean="0"/>
              <a:t> möjliga </a:t>
            </a:r>
          </a:p>
          <a:p>
            <a:pPr eaLnBrk="1">
              <a:lnSpc>
                <a:spcPct val="87000"/>
              </a:lnSpc>
              <a:buFont typeface="Times New Roman" charset="0"/>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sz="1200" i="1" dirty="0" smtClean="0"/>
              <a:t>Vilopaus mellan set: 3 - 7 min</a:t>
            </a:r>
          </a:p>
          <a:p>
            <a:endParaRPr lang="sv-SE" dirty="0"/>
          </a:p>
        </p:txBody>
      </p:sp>
      <p:sp>
        <p:nvSpPr>
          <p:cNvPr id="4" name="Platshållare för bildnummer 3"/>
          <p:cNvSpPr>
            <a:spLocks noGrp="1"/>
          </p:cNvSpPr>
          <p:nvPr>
            <p:ph type="sldNum" sz="quarter" idx="10"/>
          </p:nvPr>
        </p:nvSpPr>
        <p:spPr/>
        <p:txBody>
          <a:bodyPr/>
          <a:lstStyle/>
          <a:p>
            <a:fld id="{FBC6398A-DFB1-4FA5-91E6-3649F04D19A5}" type="slidenum">
              <a:rPr lang="sv-SE" smtClean="0"/>
              <a:t>13</a:t>
            </a:fld>
            <a:endParaRPr lang="sv-SE"/>
          </a:p>
        </p:txBody>
      </p:sp>
    </p:spTree>
    <p:extLst>
      <p:ext uri="{BB962C8B-B14F-4D97-AF65-F5344CB8AC3E}">
        <p14:creationId xmlns:p14="http://schemas.microsoft.com/office/powerpoint/2010/main" val="3791037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19100" indent="-314325" eaLnBrk="1">
              <a:lnSpc>
                <a:spcPct val="87000"/>
              </a:lnSpc>
              <a:buSzPct val="45000"/>
              <a:buFont typeface="Wingdings" charset="2"/>
              <a:buChar char=""/>
              <a:tabLst>
                <a:tab pos="420688" algn="l"/>
                <a:tab pos="525463"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Lst>
            </a:pPr>
            <a:r>
              <a:rPr lang="sv-SE" sz="1200" dirty="0" smtClean="0"/>
              <a:t>”Träning som leder till prestationsförbättring &amp; förebygger skador”</a:t>
            </a:r>
          </a:p>
          <a:p>
            <a:pPr marL="419100" indent="-314325" eaLnBrk="1">
              <a:lnSpc>
                <a:spcPct val="87000"/>
              </a:lnSpc>
              <a:buSzPct val="45000"/>
              <a:buFont typeface="Wingdings" charset="2"/>
              <a:buChar char=""/>
              <a:tabLst>
                <a:tab pos="420688" algn="l"/>
                <a:tab pos="525463"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Lst>
            </a:pPr>
            <a:r>
              <a:rPr lang="sv-SE" sz="1200" dirty="0" smtClean="0"/>
              <a:t>Styrketräning där</a:t>
            </a:r>
            <a:r>
              <a:rPr lang="sv-SE" sz="1200" baseline="0" dirty="0" smtClean="0"/>
              <a:t> du tränar det du behöver styrkan för </a:t>
            </a:r>
            <a:r>
              <a:rPr lang="sv-SE" sz="1200" baseline="0" dirty="0" smtClean="0">
                <a:sym typeface="Wingdings" panose="05000000000000000000" pitchFamily="2" charset="2"/>
              </a:rPr>
              <a:t> funktionell styrka</a:t>
            </a:r>
            <a:endParaRPr lang="sv-SE" sz="1200" dirty="0" smtClean="0"/>
          </a:p>
          <a:p>
            <a:pPr marL="419100" indent="-314325" eaLnBrk="1">
              <a:lnSpc>
                <a:spcPct val="87000"/>
              </a:lnSpc>
              <a:buSzPct val="45000"/>
              <a:buFont typeface="Wingdings" charset="2"/>
              <a:buChar char=""/>
              <a:tabLst>
                <a:tab pos="420688" algn="l"/>
                <a:tab pos="525463"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Lst>
            </a:pPr>
            <a:r>
              <a:rPr lang="sv-SE" sz="1200" dirty="0" smtClean="0"/>
              <a:t>Reflektera över din idrotts specifika styrkekrav </a:t>
            </a:r>
          </a:p>
          <a:p>
            <a:pPr marL="419100" indent="-314325" eaLnBrk="1">
              <a:lnSpc>
                <a:spcPct val="87000"/>
              </a:lnSpc>
              <a:buSzPct val="45000"/>
              <a:buFont typeface="Wingdings" charset="2"/>
              <a:buChar char=""/>
              <a:tabLst>
                <a:tab pos="420688" algn="l"/>
                <a:tab pos="525463"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Lst>
            </a:pPr>
            <a:r>
              <a:rPr lang="sv-SE" sz="1200" dirty="0" smtClean="0"/>
              <a:t>Reflektera över din ”svaga länk”</a:t>
            </a:r>
          </a:p>
          <a:p>
            <a:pPr marL="419100" indent="-314325" eaLnBrk="1">
              <a:lnSpc>
                <a:spcPct val="87000"/>
              </a:lnSpc>
              <a:buSzPct val="45000"/>
              <a:buFont typeface="Wingdings" charset="2"/>
              <a:buChar char=""/>
              <a:tabLst>
                <a:tab pos="420688" algn="l"/>
                <a:tab pos="525463"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Lst>
            </a:pPr>
            <a:r>
              <a:rPr lang="sv-SE" sz="1200" dirty="0" smtClean="0"/>
              <a:t>- </a:t>
            </a:r>
            <a:r>
              <a:rPr lang="sv-SE" sz="1200" dirty="0" err="1" smtClean="0"/>
              <a:t>bålstabilitet</a:t>
            </a:r>
            <a:r>
              <a:rPr lang="sv-SE" sz="1200" dirty="0" smtClean="0"/>
              <a:t>?</a:t>
            </a:r>
          </a:p>
          <a:p>
            <a:pPr marL="419100" indent="-314325" eaLnBrk="1">
              <a:lnSpc>
                <a:spcPct val="87000"/>
              </a:lnSpc>
              <a:buClrTx/>
              <a:buSzTx/>
              <a:buFontTx/>
              <a:buNone/>
              <a:tabLst>
                <a:tab pos="420688" algn="l"/>
                <a:tab pos="525463"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Lst>
            </a:pPr>
            <a:r>
              <a:rPr lang="sv-SE" sz="1200" dirty="0" smtClean="0"/>
              <a:t>      - explosivitet?</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dirty="0" smtClean="0">
              <a:latin typeface="Arial" charset="0"/>
              <a:ea typeface="MS Gothic"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latin typeface="Arial" charset="0"/>
                <a:ea typeface="MS Gothic" charset="-128"/>
              </a:rPr>
              <a:t>Kanske läggs det allt för stor tilltro till skivstänger och hantlar? Gymnaster bedriver en övervägande mängd träning med egna kroppen och tycks vara rätt så starka ändå, eller? Mycket troligt är det variationen mellan övningarna och dess innehåll som ger den bästa effekten, använd fantasin och våga pröva nya övningar.</a:t>
            </a:r>
          </a:p>
        </p:txBody>
      </p:sp>
      <p:sp>
        <p:nvSpPr>
          <p:cNvPr id="4" name="Platshållare för bildnummer 3"/>
          <p:cNvSpPr>
            <a:spLocks noGrp="1"/>
          </p:cNvSpPr>
          <p:nvPr>
            <p:ph type="sldNum" sz="quarter" idx="10"/>
          </p:nvPr>
        </p:nvSpPr>
        <p:spPr/>
        <p:txBody>
          <a:bodyPr/>
          <a:lstStyle/>
          <a:p>
            <a:fld id="{FBC6398A-DFB1-4FA5-91E6-3649F04D19A5}" type="slidenum">
              <a:rPr lang="sv-SE" smtClean="0"/>
              <a:t>14</a:t>
            </a:fld>
            <a:endParaRPr lang="sv-SE"/>
          </a:p>
        </p:txBody>
      </p:sp>
    </p:spTree>
    <p:extLst>
      <p:ext uri="{BB962C8B-B14F-4D97-AF65-F5344CB8AC3E}">
        <p14:creationId xmlns:p14="http://schemas.microsoft.com/office/powerpoint/2010/main" val="2475614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Vid styrketräning</a:t>
            </a:r>
            <a:r>
              <a:rPr lang="sv-SE" baseline="0" dirty="0" smtClean="0"/>
              <a:t> utsätts musklerna för så pass mycket belastningen att spänningen i dem ökar, för att de så småningom ska klara ett tyngre arbete. Styrketräning är i huvudsak en anaerob träningsform, eftersom arbetet främst sker utan tillförsel utan syre.</a:t>
            </a:r>
            <a:endParaRPr lang="sv-SE" dirty="0"/>
          </a:p>
        </p:txBody>
      </p:sp>
      <p:sp>
        <p:nvSpPr>
          <p:cNvPr id="4" name="Platshållare för bildnummer 3"/>
          <p:cNvSpPr>
            <a:spLocks noGrp="1"/>
          </p:cNvSpPr>
          <p:nvPr>
            <p:ph type="sldNum" sz="quarter" idx="10"/>
          </p:nvPr>
        </p:nvSpPr>
        <p:spPr/>
        <p:txBody>
          <a:bodyPr/>
          <a:lstStyle/>
          <a:p>
            <a:fld id="{FBC6398A-DFB1-4FA5-91E6-3649F04D19A5}" type="slidenum">
              <a:rPr lang="sv-SE" smtClean="0"/>
              <a:t>2</a:t>
            </a:fld>
            <a:endParaRPr lang="sv-SE"/>
          </a:p>
        </p:txBody>
      </p:sp>
    </p:spTree>
    <p:extLst>
      <p:ext uri="{BB962C8B-B14F-4D97-AF65-F5344CB8AC3E}">
        <p14:creationId xmlns:p14="http://schemas.microsoft.com/office/powerpoint/2010/main" val="1016925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BC6398A-DFB1-4FA5-91E6-3649F04D19A5}" type="slidenum">
              <a:rPr lang="sv-SE" smtClean="0"/>
              <a:t>3</a:t>
            </a:fld>
            <a:endParaRPr lang="sv-SE"/>
          </a:p>
        </p:txBody>
      </p:sp>
    </p:spTree>
    <p:extLst>
      <p:ext uri="{BB962C8B-B14F-4D97-AF65-F5344CB8AC3E}">
        <p14:creationId xmlns:p14="http://schemas.microsoft.com/office/powerpoint/2010/main" val="2417212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BC6398A-DFB1-4FA5-91E6-3649F04D19A5}" type="slidenum">
              <a:rPr lang="sv-SE" smtClean="0"/>
              <a:t>4</a:t>
            </a:fld>
            <a:endParaRPr lang="sv-SE"/>
          </a:p>
        </p:txBody>
      </p:sp>
    </p:spTree>
    <p:extLst>
      <p:ext uri="{BB962C8B-B14F-4D97-AF65-F5344CB8AC3E}">
        <p14:creationId xmlns:p14="http://schemas.microsoft.com/office/powerpoint/2010/main" val="3351462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BC6398A-DFB1-4FA5-91E6-3649F04D19A5}" type="slidenum">
              <a:rPr lang="sv-SE" smtClean="0"/>
              <a:t>5</a:t>
            </a:fld>
            <a:endParaRPr lang="sv-SE"/>
          </a:p>
        </p:txBody>
      </p:sp>
    </p:spTree>
    <p:extLst>
      <p:ext uri="{BB962C8B-B14F-4D97-AF65-F5344CB8AC3E}">
        <p14:creationId xmlns:p14="http://schemas.microsoft.com/office/powerpoint/2010/main" val="445028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0" kern="1200" dirty="0" smtClean="0">
                <a:solidFill>
                  <a:schemeClr val="tx1"/>
                </a:solidFill>
                <a:effectLst/>
                <a:latin typeface="+mn-lt"/>
                <a:ea typeface="+mn-ea"/>
                <a:cs typeface="+mn-cs"/>
              </a:rPr>
              <a:t>Från http://www.marathon.se/traning/superkompensation-a-den-basta-aterbaringen</a:t>
            </a:r>
          </a:p>
          <a:p>
            <a:endParaRPr lang="sv-SE" sz="1200" b="0" i="0" kern="1200" dirty="0" smtClean="0">
              <a:solidFill>
                <a:schemeClr val="tx1"/>
              </a:solidFill>
              <a:effectLst/>
              <a:latin typeface="+mn-lt"/>
              <a:ea typeface="+mn-ea"/>
              <a:cs typeface="+mn-cs"/>
            </a:endParaRPr>
          </a:p>
          <a:p>
            <a:r>
              <a:rPr lang="sv-SE" sz="1200" b="1" i="1" u="none" strike="noStrike" kern="1200" dirty="0" smtClean="0">
                <a:solidFill>
                  <a:schemeClr val="tx1"/>
                </a:solidFill>
                <a:effectLst/>
                <a:latin typeface="+mn-lt"/>
                <a:ea typeface="+mn-ea"/>
                <a:cs typeface="+mn-cs"/>
                <a:hlinkClick r:id="rId3"/>
              </a:rPr>
              <a:t>Viktiga vilan</a:t>
            </a:r>
          </a:p>
          <a:p>
            <a:r>
              <a:rPr lang="sv-SE" sz="1200" b="0" i="0" kern="1200" dirty="0" smtClean="0">
                <a:solidFill>
                  <a:schemeClr val="tx1"/>
                </a:solidFill>
                <a:effectLst/>
                <a:latin typeface="+mn-lt"/>
                <a:ea typeface="+mn-ea"/>
                <a:cs typeface="+mn-cs"/>
              </a:rPr>
              <a:t>Träning bryter ner kroppen. Det är den efterföljande vilan som bygger upp den igen om näring tillförs. Så hur uppnår man den rätta balansen mellan träning och återhämtning?</a:t>
            </a:r>
          </a:p>
          <a:p>
            <a:endParaRPr lang="sv-SE" sz="1200" b="0" i="0" kern="1200" dirty="0" smtClean="0">
              <a:solidFill>
                <a:schemeClr val="tx1"/>
              </a:solidFill>
              <a:effectLst/>
              <a:latin typeface="+mn-lt"/>
              <a:ea typeface="+mn-ea"/>
              <a:cs typeface="+mn-cs"/>
            </a:endParaRPr>
          </a:p>
          <a:p>
            <a:r>
              <a:rPr lang="sv-SE" sz="1200" b="0" i="0" kern="1200" dirty="0" smtClean="0">
                <a:solidFill>
                  <a:schemeClr val="tx1"/>
                </a:solidFill>
                <a:effectLst/>
                <a:latin typeface="+mn-lt"/>
                <a:ea typeface="+mn-ea"/>
                <a:cs typeface="+mn-cs"/>
              </a:rPr>
              <a:t>Vår kropp strävar efter att upprätthålla en balans. Den svarar på det som den utsätts för genom att anpassa sig och förbereda sig för att klara av de nya förutsättningarna. När vi belastar kroppen med en träningsform bryter vi ner något som måste byggas upp igen, för säkerhets skull så förstärks den funktionen för att klara av nya påfrestningar. På samma sätt som vi skulle bygga en högre vall efter att ha råkat ut för en översvämning och befarar att en ny är på väg. Kroppens anpassning är alltså själva träningseffekten. I träningsläran kallas den processen för </a:t>
            </a:r>
            <a:r>
              <a:rPr lang="sv-SE" sz="1200" b="0" i="0" kern="1200" dirty="0" err="1" smtClean="0">
                <a:solidFill>
                  <a:schemeClr val="tx1"/>
                </a:solidFill>
                <a:effectLst/>
                <a:latin typeface="+mn-lt"/>
                <a:ea typeface="+mn-ea"/>
                <a:cs typeface="+mn-cs"/>
              </a:rPr>
              <a:t>superkompensation</a:t>
            </a:r>
            <a:r>
              <a:rPr lang="sv-SE" sz="1200" b="0" i="0" kern="1200" dirty="0" smtClean="0">
                <a:solidFill>
                  <a:schemeClr val="tx1"/>
                </a:solidFill>
                <a:effectLst/>
                <a:latin typeface="+mn-lt"/>
                <a:ea typeface="+mn-ea"/>
                <a:cs typeface="+mn-cs"/>
              </a:rPr>
              <a:t>. Den kan delas in i fyra faser:</a:t>
            </a:r>
          </a:p>
          <a:p>
            <a:r>
              <a:rPr lang="sv-SE" sz="1200" b="1" i="0" kern="1200" dirty="0" smtClean="0">
                <a:solidFill>
                  <a:schemeClr val="tx1"/>
                </a:solidFill>
                <a:effectLst/>
                <a:latin typeface="+mn-lt"/>
                <a:ea typeface="+mn-ea"/>
                <a:cs typeface="+mn-cs"/>
              </a:rPr>
              <a:t>1. Träning försämrar funktionen </a:t>
            </a:r>
            <a:r>
              <a:rPr lang="sv-SE" sz="1200" b="0" i="0" kern="1200" dirty="0" smtClean="0">
                <a:solidFill>
                  <a:schemeClr val="tx1"/>
                </a:solidFill>
                <a:effectLst/>
                <a:latin typeface="+mn-lt"/>
                <a:ea typeface="+mn-ea"/>
                <a:cs typeface="+mn-cs"/>
              </a:rPr>
              <a:t>– vilket låter ologiskt. Tränar vi inte för att bli bättre? Men försök att springa riktigt fort direkt efter ett hårt träningspass och du kommer att hålla med om att du just då är trött, sliten, mör och på helt fel humör för att </a:t>
            </a:r>
            <a:r>
              <a:rPr lang="sv-SE" sz="1200" b="0" i="0" kern="1200" dirty="0" err="1" smtClean="0">
                <a:solidFill>
                  <a:schemeClr val="tx1"/>
                </a:solidFill>
                <a:effectLst/>
                <a:latin typeface="+mn-lt"/>
                <a:ea typeface="+mn-ea"/>
                <a:cs typeface="+mn-cs"/>
              </a:rPr>
              <a:t>maxprestera</a:t>
            </a:r>
            <a:r>
              <a:rPr lang="sv-SE" sz="1200" b="0" i="0" kern="1200" dirty="0" smtClean="0">
                <a:solidFill>
                  <a:schemeClr val="tx1"/>
                </a:solidFill>
                <a:effectLst/>
                <a:latin typeface="+mn-lt"/>
                <a:ea typeface="+mn-ea"/>
                <a:cs typeface="+mn-cs"/>
              </a:rPr>
              <a:t>. Kroppen har utsatts för en belastning som har hämmat vissa funktioner.</a:t>
            </a:r>
          </a:p>
          <a:p>
            <a:r>
              <a:rPr lang="sv-SE" sz="1200" b="1" i="0" kern="1200" dirty="0" smtClean="0">
                <a:solidFill>
                  <a:schemeClr val="tx1"/>
                </a:solidFill>
                <a:effectLst/>
                <a:latin typeface="+mn-lt"/>
                <a:ea typeface="+mn-ea"/>
                <a:cs typeface="+mn-cs"/>
              </a:rPr>
              <a:t>2. Vilan återställer </a:t>
            </a:r>
            <a:r>
              <a:rPr lang="sv-SE" sz="1200" b="0" i="0" kern="1200" dirty="0" smtClean="0">
                <a:solidFill>
                  <a:schemeClr val="tx1"/>
                </a:solidFill>
                <a:effectLst/>
                <a:latin typeface="+mn-lt"/>
                <a:ea typeface="+mn-ea"/>
                <a:cs typeface="+mn-cs"/>
              </a:rPr>
              <a:t>– under återhämtningsfasen byggs dessa funktioner åter upp. Näring tillförs (och här måste du hjälpa till genom att genast fylla på vid träningens slut) och en rad processer startar. Kroppen jobbar för fullt för att återställa balansen. Återhämtningen kan genomföras som en aktiv vila det vill säga en lättare eller alternativ träning som underlättar och påskyndar delar av läkningen.</a:t>
            </a:r>
          </a:p>
          <a:p>
            <a:r>
              <a:rPr lang="sv-SE" sz="1200" b="1" i="0" kern="1200" dirty="0" smtClean="0">
                <a:solidFill>
                  <a:schemeClr val="tx1"/>
                </a:solidFill>
                <a:effectLst/>
                <a:latin typeface="+mn-lt"/>
                <a:ea typeface="+mn-ea"/>
                <a:cs typeface="+mn-cs"/>
              </a:rPr>
              <a:t>3. </a:t>
            </a:r>
            <a:r>
              <a:rPr lang="sv-SE" sz="1200" b="1" i="0" kern="1200" dirty="0" err="1" smtClean="0">
                <a:solidFill>
                  <a:schemeClr val="tx1"/>
                </a:solidFill>
                <a:effectLst/>
                <a:latin typeface="+mn-lt"/>
                <a:ea typeface="+mn-ea"/>
                <a:cs typeface="+mn-cs"/>
              </a:rPr>
              <a:t>Superkompensationen</a:t>
            </a:r>
            <a:r>
              <a:rPr lang="sv-SE" sz="1200" b="1" i="0" kern="1200" dirty="0" smtClean="0">
                <a:solidFill>
                  <a:schemeClr val="tx1"/>
                </a:solidFill>
                <a:effectLst/>
                <a:latin typeface="+mn-lt"/>
                <a:ea typeface="+mn-ea"/>
                <a:cs typeface="+mn-cs"/>
              </a:rPr>
              <a:t> ökar kapaciteten </a:t>
            </a:r>
            <a:r>
              <a:rPr lang="sv-SE" sz="1200" b="0" i="0" kern="1200" dirty="0" smtClean="0">
                <a:solidFill>
                  <a:schemeClr val="tx1"/>
                </a:solidFill>
                <a:effectLst/>
                <a:latin typeface="+mn-lt"/>
                <a:ea typeface="+mn-ea"/>
                <a:cs typeface="+mn-cs"/>
              </a:rPr>
              <a:t>– processens kärna inträffar alltså i det tredje steget. Om den föregående fasen avslutas för snabbt genom att man utsätter kroppen för en ny, liknande, belastning innan funktionerna återställts hinner inte </a:t>
            </a:r>
            <a:r>
              <a:rPr lang="sv-SE" sz="1200" b="0" i="0" kern="1200" dirty="0" err="1" smtClean="0">
                <a:solidFill>
                  <a:schemeClr val="tx1"/>
                </a:solidFill>
                <a:effectLst/>
                <a:latin typeface="+mn-lt"/>
                <a:ea typeface="+mn-ea"/>
                <a:cs typeface="+mn-cs"/>
              </a:rPr>
              <a:t>superkompensationen</a:t>
            </a:r>
            <a:r>
              <a:rPr lang="sv-SE" sz="1200" b="0" i="0" kern="1200" dirty="0" smtClean="0">
                <a:solidFill>
                  <a:schemeClr val="tx1"/>
                </a:solidFill>
                <a:effectLst/>
                <a:latin typeface="+mn-lt"/>
                <a:ea typeface="+mn-ea"/>
                <a:cs typeface="+mn-cs"/>
              </a:rPr>
              <a:t> inträffa och man tar i stället det första steget mot överträning som leder till allt sämre prestationer.</a:t>
            </a:r>
          </a:p>
          <a:p>
            <a:r>
              <a:rPr lang="sv-SE" sz="1200" b="1" i="0" kern="1200" dirty="0" smtClean="0">
                <a:solidFill>
                  <a:schemeClr val="tx1"/>
                </a:solidFill>
                <a:effectLst/>
                <a:latin typeface="+mn-lt"/>
                <a:ea typeface="+mn-ea"/>
                <a:cs typeface="+mn-cs"/>
              </a:rPr>
              <a:t>4. Underträning leder till försämrad kapacitet </a:t>
            </a:r>
            <a:r>
              <a:rPr lang="sv-SE" sz="1200" b="0" i="0" kern="1200" dirty="0" smtClean="0">
                <a:solidFill>
                  <a:schemeClr val="tx1"/>
                </a:solidFill>
                <a:effectLst/>
                <a:latin typeface="+mn-lt"/>
                <a:ea typeface="+mn-ea"/>
                <a:cs typeface="+mn-cs"/>
              </a:rPr>
              <a:t>– om inte kroppen utsätts för en ny belastning sjunker förmågan igen. Detta drabbar den som sänker sin träningsnivå, blir sjuk eller skadad.</a:t>
            </a:r>
          </a:p>
          <a:p>
            <a:r>
              <a:rPr lang="sv-SE" sz="1200" b="0" i="0" kern="1200" dirty="0" smtClean="0">
                <a:solidFill>
                  <a:schemeClr val="tx1"/>
                </a:solidFill>
                <a:effectLst/>
                <a:latin typeface="+mn-lt"/>
                <a:ea typeface="+mn-ea"/>
                <a:cs typeface="+mn-cs"/>
              </a:rPr>
              <a:t>Konsten är alltså att träna hårt när </a:t>
            </a:r>
            <a:r>
              <a:rPr lang="sv-SE" sz="1200" b="0" i="0" kern="1200" dirty="0" err="1" smtClean="0">
                <a:solidFill>
                  <a:schemeClr val="tx1"/>
                </a:solidFill>
                <a:effectLst/>
                <a:latin typeface="+mn-lt"/>
                <a:ea typeface="+mn-ea"/>
                <a:cs typeface="+mn-cs"/>
              </a:rPr>
              <a:t>superkompensationen</a:t>
            </a:r>
            <a:r>
              <a:rPr lang="sv-SE" sz="1200" b="0" i="0" kern="1200" dirty="0" smtClean="0">
                <a:solidFill>
                  <a:schemeClr val="tx1"/>
                </a:solidFill>
                <a:effectLst/>
                <a:latin typeface="+mn-lt"/>
                <a:ea typeface="+mn-ea"/>
                <a:cs typeface="+mn-cs"/>
              </a:rPr>
              <a:t> nått sin topp. Men observera att det finns olika träningskomponenter som utsätter kroppen för olika slags belastningar. Påfyllningen av olika </a:t>
            </a:r>
            <a:r>
              <a:rPr lang="sv-SE" sz="1200" b="0" i="0" kern="1200" dirty="0" err="1" smtClean="0">
                <a:solidFill>
                  <a:schemeClr val="tx1"/>
                </a:solidFill>
                <a:effectLst/>
                <a:latin typeface="+mn-lt"/>
                <a:ea typeface="+mn-ea"/>
                <a:cs typeface="+mn-cs"/>
              </a:rPr>
              <a:t>näringsamnen</a:t>
            </a:r>
            <a:r>
              <a:rPr lang="sv-SE" sz="1200" b="0" i="0" kern="1200" dirty="0" smtClean="0">
                <a:solidFill>
                  <a:schemeClr val="tx1"/>
                </a:solidFill>
                <a:effectLst/>
                <a:latin typeface="+mn-lt"/>
                <a:ea typeface="+mn-ea"/>
                <a:cs typeface="+mn-cs"/>
              </a:rPr>
              <a:t> sker med stora skillnader, allt från några sekunder till flera dagar vilket påverkar allt från hur snabbt man kan starta en ny intervall under en träning till när nästa träningstillfälle kan ske.</a:t>
            </a:r>
          </a:p>
          <a:p>
            <a:r>
              <a:rPr lang="sv-SE" sz="1200" b="0" i="0" kern="1200" dirty="0" smtClean="0">
                <a:solidFill>
                  <a:schemeClr val="tx1"/>
                </a:solidFill>
                <a:effectLst/>
                <a:latin typeface="+mn-lt"/>
                <a:ea typeface="+mn-ea"/>
                <a:cs typeface="+mn-cs"/>
              </a:rPr>
              <a:t>En elitlöpare har vant kroppen att fylla depåerna på mycket kortare tid än vad nybörjaren klarar. Han kan också genomföra flera kvalitetsträningar tätt inpå varandra om de stimulerar kroppen på olika sätt. Den träningsvane kan till och med bryta </a:t>
            </a:r>
            <a:r>
              <a:rPr lang="sv-SE" sz="1200" b="0" i="0" kern="1200" dirty="0" err="1" smtClean="0">
                <a:solidFill>
                  <a:schemeClr val="tx1"/>
                </a:solidFill>
                <a:effectLst/>
                <a:latin typeface="+mn-lt"/>
                <a:ea typeface="+mn-ea"/>
                <a:cs typeface="+mn-cs"/>
              </a:rPr>
              <a:t>avsiktigt</a:t>
            </a:r>
            <a:r>
              <a:rPr lang="sv-SE" sz="1200" b="0" i="0" kern="1200" dirty="0" smtClean="0">
                <a:solidFill>
                  <a:schemeClr val="tx1"/>
                </a:solidFill>
                <a:effectLst/>
                <a:latin typeface="+mn-lt"/>
                <a:ea typeface="+mn-ea"/>
                <a:cs typeface="+mn-cs"/>
              </a:rPr>
              <a:t> mot </a:t>
            </a:r>
            <a:r>
              <a:rPr lang="sv-SE" sz="1200" b="0" i="0" kern="1200" dirty="0" err="1" smtClean="0">
                <a:solidFill>
                  <a:schemeClr val="tx1"/>
                </a:solidFill>
                <a:effectLst/>
                <a:latin typeface="+mn-lt"/>
                <a:ea typeface="+mn-ea"/>
                <a:cs typeface="+mn-cs"/>
              </a:rPr>
              <a:t>superkompensationens</a:t>
            </a:r>
            <a:r>
              <a:rPr lang="sv-SE" sz="1200" b="0" i="0" kern="1200" dirty="0" smtClean="0">
                <a:solidFill>
                  <a:schemeClr val="tx1"/>
                </a:solidFill>
                <a:effectLst/>
                <a:latin typeface="+mn-lt"/>
                <a:ea typeface="+mn-ea"/>
                <a:cs typeface="+mn-cs"/>
              </a:rPr>
              <a:t> principer för att stressa fram en ny färdighet, att klara av flera hårda pass med korta mellanrum såsom en mästerskapslöpare kan tvingas göra ifall försökslopp och finaler följer tätt inpå varandra. Men det är en balansakt i den högre skolan!</a:t>
            </a:r>
            <a:br>
              <a:rPr lang="sv-SE" sz="1200" b="0" i="0" kern="1200" dirty="0" smtClean="0">
                <a:solidFill>
                  <a:schemeClr val="tx1"/>
                </a:solidFill>
                <a:effectLst/>
                <a:latin typeface="+mn-lt"/>
                <a:ea typeface="+mn-ea"/>
                <a:cs typeface="+mn-cs"/>
              </a:rPr>
            </a:br>
            <a:r>
              <a:rPr lang="sv-SE" sz="1200" b="0" i="0" kern="1200" dirty="0" smtClean="0">
                <a:solidFill>
                  <a:schemeClr val="tx1"/>
                </a:solidFill>
                <a:effectLst/>
                <a:latin typeface="+mn-lt"/>
                <a:ea typeface="+mn-ea"/>
                <a:cs typeface="+mn-cs"/>
              </a:rPr>
              <a:t>Även sociala faktorer påverkar återhämtningen. Mycket jobb, stress inför tentor, familjeproblem och alla former av psykisk obalans är hämmande.</a:t>
            </a:r>
          </a:p>
          <a:p>
            <a:r>
              <a:rPr lang="sv-SE" sz="1200" b="0" i="0" kern="1200" dirty="0" smtClean="0">
                <a:solidFill>
                  <a:schemeClr val="tx1"/>
                </a:solidFill>
                <a:effectLst/>
                <a:latin typeface="+mn-lt"/>
                <a:ea typeface="+mn-ea"/>
                <a:cs typeface="+mn-cs"/>
              </a:rPr>
              <a:t>Nybörjaren däremot behöver bara röra på sig i sakta mak i allt större omfång, efter att ha vilat, för att stimulera kroppen att bygga de grundläggande kapaciteter som löpning kräver. Det stärker brosk och benvävnad likväl som det utvecklar de centrala funktionerna i hjärta, lungor och blodsystemet.</a:t>
            </a:r>
          </a:p>
          <a:p>
            <a:r>
              <a:rPr lang="sv-SE" sz="1200" b="0" i="0" kern="1200" dirty="0" smtClean="0">
                <a:solidFill>
                  <a:schemeClr val="tx1"/>
                </a:solidFill>
                <a:effectLst/>
                <a:latin typeface="+mn-lt"/>
                <a:ea typeface="+mn-ea"/>
                <a:cs typeface="+mn-cs"/>
              </a:rPr>
              <a:t>Men efter en längre period ger den enkla träningsformen inte längre någon stimulans och utvecklingen stagnerar. Det är därför som motionären med flerårig träningsbakgrund som har ambitionen att bli bättre måste variera sin träning och belasta kroppen mer. I klarspråk betyder det träna mer under högre ansträngning! Om du är utvilad och har ätit tillräckligt kommer du att känna lusten att ge dig på de utmaningarna.</a:t>
            </a:r>
          </a:p>
          <a:p>
            <a:endParaRPr lang="sv-SE" dirty="0"/>
          </a:p>
        </p:txBody>
      </p:sp>
      <p:sp>
        <p:nvSpPr>
          <p:cNvPr id="4" name="Platshållare för bildnummer 3"/>
          <p:cNvSpPr>
            <a:spLocks noGrp="1"/>
          </p:cNvSpPr>
          <p:nvPr>
            <p:ph type="sldNum" sz="quarter" idx="10"/>
          </p:nvPr>
        </p:nvSpPr>
        <p:spPr/>
        <p:txBody>
          <a:bodyPr/>
          <a:lstStyle/>
          <a:p>
            <a:fld id="{FBC6398A-DFB1-4FA5-91E6-3649F04D19A5}" type="slidenum">
              <a:rPr lang="sv-SE" smtClean="0"/>
              <a:t>6</a:t>
            </a:fld>
            <a:endParaRPr lang="sv-SE"/>
          </a:p>
        </p:txBody>
      </p:sp>
    </p:spTree>
    <p:extLst>
      <p:ext uri="{BB962C8B-B14F-4D97-AF65-F5344CB8AC3E}">
        <p14:creationId xmlns:p14="http://schemas.microsoft.com/office/powerpoint/2010/main" val="763710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Ett syfte kan vara idrottsligt orienterat: en handbollsspelare som vill bli starkare i bålen</a:t>
            </a:r>
            <a:r>
              <a:rPr lang="sv-SE" baseline="0" dirty="0" smtClean="0"/>
              <a:t> eller en fotbollsspelare som vill ha tåliga knän exempelvis. Men det kan också handla om att stärka muskelgrupper som utsätts för belastning i vardagen. Ett exempel på en sådan muskelgrupp är ryggen, främst ländryggen som ofta får arbete hårdare och längre än många andra muskelgrupper.</a:t>
            </a:r>
          </a:p>
          <a:p>
            <a:endParaRPr lang="sv-SE" baseline="0" dirty="0" smtClean="0"/>
          </a:p>
          <a:p>
            <a:r>
              <a:rPr lang="sv-SE" baseline="0" dirty="0" smtClean="0"/>
              <a:t>Intensitet: hur tung belastningen ska vara (% av maximal </a:t>
            </a:r>
            <a:r>
              <a:rPr lang="sv-SE" baseline="0" dirty="0" err="1" smtClean="0"/>
              <a:t>kraftansträning</a:t>
            </a:r>
            <a:r>
              <a:rPr lang="sv-SE" baseline="0" dirty="0" smtClean="0"/>
              <a:t>)</a:t>
            </a:r>
          </a:p>
          <a:p>
            <a:r>
              <a:rPr lang="sv-SE" baseline="0" dirty="0" smtClean="0"/>
              <a:t>Volym: vilken mängd eller hur mycket som ska tränas i ett pass (antal muskelgrupper)</a:t>
            </a:r>
            <a:br>
              <a:rPr lang="sv-SE" baseline="0" dirty="0" smtClean="0"/>
            </a:br>
            <a:r>
              <a:rPr lang="sv-SE" baseline="0" dirty="0" smtClean="0"/>
              <a:t>Frekvens: hur ofta träningen genomförs, till exempel antal pass per vecka</a:t>
            </a:r>
          </a:p>
          <a:p>
            <a:endParaRPr lang="sv-SE" baseline="0" dirty="0" smtClean="0"/>
          </a:p>
          <a:p>
            <a:r>
              <a:rPr lang="sv-SE" baseline="0" dirty="0" smtClean="0"/>
              <a:t>Repetitioner: hur många gånger i rad du ska utföra rörelsen.</a:t>
            </a:r>
          </a:p>
          <a:p>
            <a:r>
              <a:rPr lang="sv-SE" baseline="0" dirty="0" smtClean="0"/>
              <a:t>Belastning: det motstånd du utsätter muskeln för i den valda rörelsen.</a:t>
            </a:r>
            <a:br>
              <a:rPr lang="sv-SE" baseline="0" dirty="0" smtClean="0"/>
            </a:br>
            <a:r>
              <a:rPr lang="sv-SE" baseline="0" dirty="0" smtClean="0"/>
              <a:t>Set: hur många omgångar du ska göra det valda antalet repetitioner.</a:t>
            </a:r>
          </a:p>
          <a:p>
            <a:endParaRPr lang="sv-SE" baseline="0" dirty="0" smtClean="0"/>
          </a:p>
        </p:txBody>
      </p:sp>
      <p:sp>
        <p:nvSpPr>
          <p:cNvPr id="4" name="Platshållare för bildnummer 3"/>
          <p:cNvSpPr>
            <a:spLocks noGrp="1"/>
          </p:cNvSpPr>
          <p:nvPr>
            <p:ph type="sldNum" sz="quarter" idx="10"/>
          </p:nvPr>
        </p:nvSpPr>
        <p:spPr/>
        <p:txBody>
          <a:bodyPr/>
          <a:lstStyle/>
          <a:p>
            <a:fld id="{FBC6398A-DFB1-4FA5-91E6-3649F04D19A5}" type="slidenum">
              <a:rPr lang="sv-SE" smtClean="0"/>
              <a:t>7</a:t>
            </a:fld>
            <a:endParaRPr lang="sv-SE"/>
          </a:p>
        </p:txBody>
      </p:sp>
    </p:spTree>
    <p:extLst>
      <p:ext uri="{BB962C8B-B14F-4D97-AF65-F5344CB8AC3E}">
        <p14:creationId xmlns:p14="http://schemas.microsoft.com/office/powerpoint/2010/main" val="3539008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smtClean="0"/>
              <a:t>Belastningen anpassas efter repetitioner genom att upprätt ett repetitionsmaximum (RM) som innebär att ju lägre RM, desto större belastning och ju högre RM, desto mindre belastning. Klarar utövaren fler repetitioner än RM ska belastningen höjas och vid färre repetitioner än RM ska belastningen sänkas. Det är alltså det bestämda antalet repetitioner som styr belastningen och inte tvärtom!!</a:t>
            </a:r>
            <a:endParaRPr lang="sv-SE" dirty="0" smtClean="0"/>
          </a:p>
          <a:p>
            <a:endParaRPr lang="sv-SE" dirty="0" smtClean="0"/>
          </a:p>
          <a:p>
            <a:r>
              <a:rPr lang="sv-SE" dirty="0" smtClean="0"/>
              <a:t>Majoriteten av styrketräning genomförs via</a:t>
            </a:r>
            <a:r>
              <a:rPr lang="sv-SE" baseline="0" dirty="0" smtClean="0"/>
              <a:t> dynamisk träning med en förlängning och förkortning av muskeln. Muskeln befinner sig i rörelsen i en koncentrisk fas (förkortning) och en excentrisk fas (förlängning). Det är viktigt att ha kontroll i båda faserna, rörelsen ska vara behärskad.</a:t>
            </a:r>
            <a:endParaRPr lang="sv-SE" dirty="0"/>
          </a:p>
        </p:txBody>
      </p:sp>
      <p:sp>
        <p:nvSpPr>
          <p:cNvPr id="4" name="Platshållare för bildnummer 3"/>
          <p:cNvSpPr>
            <a:spLocks noGrp="1"/>
          </p:cNvSpPr>
          <p:nvPr>
            <p:ph type="sldNum" sz="quarter" idx="10"/>
          </p:nvPr>
        </p:nvSpPr>
        <p:spPr/>
        <p:txBody>
          <a:bodyPr/>
          <a:lstStyle/>
          <a:p>
            <a:fld id="{FBC6398A-DFB1-4FA5-91E6-3649F04D19A5}" type="slidenum">
              <a:rPr lang="sv-SE" smtClean="0"/>
              <a:t>8</a:t>
            </a:fld>
            <a:endParaRPr lang="sv-SE"/>
          </a:p>
        </p:txBody>
      </p:sp>
    </p:spTree>
    <p:extLst>
      <p:ext uri="{BB962C8B-B14F-4D97-AF65-F5344CB8AC3E}">
        <p14:creationId xmlns:p14="http://schemas.microsoft.com/office/powerpoint/2010/main" val="1057555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Rationell</a:t>
            </a:r>
            <a:r>
              <a:rPr lang="sv-SE" baseline="0" dirty="0" smtClean="0"/>
              <a:t> styrketräning innebär en successivt ökad belastning. Detta gör man dels för att styrketräningen ska ge så stor utdelning som möjligt, men också för att undvika skador. Kroppens bindvävsstrukturer (senor, ligament, muskelfästen) stärks inte i samma takt som muskelstyrkan ökar. Grunden för styrketräning utgörs av dynamisk uthållighetsträning, d.v.s. en viss mängdträning. Därefter lägger man på tyngre styrketräning.</a:t>
            </a:r>
            <a:endParaRPr lang="sv-SE" dirty="0"/>
          </a:p>
        </p:txBody>
      </p:sp>
      <p:sp>
        <p:nvSpPr>
          <p:cNvPr id="4" name="Platshållare för bildnummer 3"/>
          <p:cNvSpPr>
            <a:spLocks noGrp="1"/>
          </p:cNvSpPr>
          <p:nvPr>
            <p:ph type="sldNum" sz="quarter" idx="10"/>
          </p:nvPr>
        </p:nvSpPr>
        <p:spPr/>
        <p:txBody>
          <a:bodyPr/>
          <a:lstStyle/>
          <a:p>
            <a:fld id="{FBC6398A-DFB1-4FA5-91E6-3649F04D19A5}" type="slidenum">
              <a:rPr lang="sv-SE" smtClean="0"/>
              <a:t>9</a:t>
            </a:fld>
            <a:endParaRPr lang="sv-SE"/>
          </a:p>
        </p:txBody>
      </p:sp>
    </p:spTree>
    <p:extLst>
      <p:ext uri="{BB962C8B-B14F-4D97-AF65-F5344CB8AC3E}">
        <p14:creationId xmlns:p14="http://schemas.microsoft.com/office/powerpoint/2010/main" val="356773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2">
        <a:schemeClr val="bg1"/>
      </p:bgRef>
    </p:bg>
    <p:spTree>
      <p:nvGrpSpPr>
        <p:cNvPr id="1" name=""/>
        <p:cNvGrpSpPr/>
        <p:nvPr/>
      </p:nvGrpSpPr>
      <p:grpSpPr>
        <a:xfrm>
          <a:off x="0" y="0"/>
          <a:ext cx="0" cy="0"/>
          <a:chOff x="0" y="0"/>
          <a:chExt cx="0" cy="0"/>
        </a:xfrm>
      </p:grpSpPr>
      <p:sp>
        <p:nvSpPr>
          <p:cNvPr id="8" name="Rektangel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ak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Rubrik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sv-SE" smtClean="0"/>
              <a:t>Klicka här för att ändra format</a:t>
            </a:r>
            <a:endParaRPr kumimoji="0" lang="en-US"/>
          </a:p>
        </p:txBody>
      </p:sp>
      <p:sp>
        <p:nvSpPr>
          <p:cNvPr id="25" name="Underrubrik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v-SE" smtClean="0"/>
              <a:t>Klicka här för att ändra format på underrubrik i bakgrunden</a:t>
            </a:r>
            <a:endParaRPr kumimoji="0" lang="en-US"/>
          </a:p>
        </p:txBody>
      </p:sp>
      <p:sp>
        <p:nvSpPr>
          <p:cNvPr id="31" name="Platshållare för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CECE5A5-EE96-4188-B790-D6ED2C601FBB}" type="datetimeFigureOut">
              <a:rPr lang="sv-SE" smtClean="0"/>
              <a:t>2015-09-14</a:t>
            </a:fld>
            <a:endParaRPr lang="sv-SE"/>
          </a:p>
        </p:txBody>
      </p:sp>
      <p:sp>
        <p:nvSpPr>
          <p:cNvPr id="18" name="Platshållare för sidfot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sv-SE"/>
          </a:p>
        </p:txBody>
      </p:sp>
      <p:sp>
        <p:nvSpPr>
          <p:cNvPr id="29" name="Platshållare för bildnumm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1982DAA-C9A3-479B-87CC-06A6FBAEC995}"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1CECE5A5-EE96-4188-B790-D6ED2C601FBB}" type="datetimeFigureOut">
              <a:rPr lang="sv-SE" smtClean="0"/>
              <a:t>2015-09-14</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D1982DAA-C9A3-479B-87CC-06A6FBAEC995}"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53200" y="274955"/>
            <a:ext cx="1524000" cy="5851525"/>
          </a:xfrm>
        </p:spPr>
        <p:txBody>
          <a:bodyPr vert="eaVert" anchor="t"/>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274642"/>
            <a:ext cx="6019800" cy="5851525"/>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a:xfrm>
            <a:off x="4242816" y="6557946"/>
            <a:ext cx="2002464" cy="226902"/>
          </a:xfrm>
        </p:spPr>
        <p:txBody>
          <a:bodyPr/>
          <a:lstStyle>
            <a:extLst/>
          </a:lstStyle>
          <a:p>
            <a:fld id="{1CECE5A5-EE96-4188-B790-D6ED2C601FBB}" type="datetimeFigureOut">
              <a:rPr lang="sv-SE" smtClean="0"/>
              <a:t>2015-09-14</a:t>
            </a:fld>
            <a:endParaRPr lang="sv-SE"/>
          </a:p>
        </p:txBody>
      </p:sp>
      <p:sp>
        <p:nvSpPr>
          <p:cNvPr id="5" name="Platshållare för sidfot 4"/>
          <p:cNvSpPr>
            <a:spLocks noGrp="1"/>
          </p:cNvSpPr>
          <p:nvPr>
            <p:ph type="ftr" sz="quarter" idx="11"/>
          </p:nvPr>
        </p:nvSpPr>
        <p:spPr>
          <a:xfrm>
            <a:off x="457200" y="6556248"/>
            <a:ext cx="3657600" cy="228600"/>
          </a:xfrm>
        </p:spPr>
        <p:txBody>
          <a:bodyPr/>
          <a:lstStyle>
            <a:extLst/>
          </a:lstStyle>
          <a:p>
            <a:endParaRPr lang="sv-SE"/>
          </a:p>
        </p:txBody>
      </p:sp>
      <p:sp>
        <p:nvSpPr>
          <p:cNvPr id="6" name="Platshållare för bildnumm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1982DAA-C9A3-479B-87CC-06A6FBAEC995}"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innehåll 2"/>
          <p:cNvSpPr>
            <a:spLocks noGrp="1"/>
          </p:cNvSpPr>
          <p:nvPr>
            <p:ph idx="1"/>
          </p:nvPr>
        </p:nvSpPr>
        <p:spPr/>
        <p:txBody>
          <a:bodyPr/>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1CECE5A5-EE96-4188-B790-D6ED2C601FBB}" type="datetimeFigureOut">
              <a:rPr lang="sv-SE" smtClean="0"/>
              <a:t>2015-09-14</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D1982DAA-C9A3-479B-87CC-06A6FBAEC995}"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1">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CECE5A5-EE96-4188-B790-D6ED2C601FBB}" type="datetimeFigureOut">
              <a:rPr lang="sv-SE" smtClean="0"/>
              <a:t>2015-09-14</a:t>
            </a:fld>
            <a:endParaRPr lang="sv-SE"/>
          </a:p>
        </p:txBody>
      </p:sp>
      <p:sp>
        <p:nvSpPr>
          <p:cNvPr id="5" name="Platshållare för sidfot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sv-SE"/>
          </a:p>
        </p:txBody>
      </p:sp>
      <p:sp>
        <p:nvSpPr>
          <p:cNvPr id="6" name="Platshållare för bildnummer 5"/>
          <p:cNvSpPr>
            <a:spLocks noGrp="1"/>
          </p:cNvSpPr>
          <p:nvPr>
            <p:ph type="sldNum" sz="quarter" idx="12"/>
          </p:nvPr>
        </p:nvSpPr>
        <p:spPr>
          <a:xfrm>
            <a:off x="6733952" y="6555112"/>
            <a:ext cx="588336" cy="228600"/>
          </a:xfrm>
        </p:spPr>
        <p:txBody>
          <a:bodyPr/>
          <a:lstStyle>
            <a:extLst/>
          </a:lstStyle>
          <a:p>
            <a:fld id="{D1982DAA-C9A3-479B-87CC-06A6FBAEC995}"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320040"/>
            <a:ext cx="7242048" cy="1143000"/>
          </a:xfrm>
        </p:spPr>
        <p:txBody>
          <a:bodyPr/>
          <a:lstStyle>
            <a:extLst/>
          </a:lstStyle>
          <a:p>
            <a:r>
              <a:rPr kumimoji="0" lang="sv-SE" smtClean="0"/>
              <a:t>Klicka här för att ändra format</a:t>
            </a:r>
            <a:endParaRPr kumimoji="0" lang="en-US"/>
          </a:p>
        </p:txBody>
      </p:sp>
      <p:sp>
        <p:nvSpPr>
          <p:cNvPr id="3" name="Platshållare för innehåll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extLst/>
          </a:lstStyle>
          <a:p>
            <a:fld id="{1CECE5A5-EE96-4188-B790-D6ED2C601FBB}" type="datetimeFigureOut">
              <a:rPr lang="sv-SE" smtClean="0"/>
              <a:t>2015-09-14</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D1982DAA-C9A3-479B-87CC-06A6FBAEC995}"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320040"/>
            <a:ext cx="7242048" cy="1143000"/>
          </a:xfrm>
        </p:spPr>
        <p:txBody>
          <a:bodyPr anchor="b"/>
          <a:lstStyle>
            <a:lvl1pPr>
              <a:defRPr/>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5" name="Platshållare för innehåll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Platshållare för innehåll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extLst/>
          </a:lstStyle>
          <a:p>
            <a:fld id="{1CECE5A5-EE96-4188-B790-D6ED2C601FBB}" type="datetimeFigureOut">
              <a:rPr lang="sv-SE" smtClean="0"/>
              <a:t>2015-09-14</a:t>
            </a:fld>
            <a:endParaRPr lang="sv-SE"/>
          </a:p>
        </p:txBody>
      </p:sp>
      <p:sp>
        <p:nvSpPr>
          <p:cNvPr id="8" name="Platshållare för sidfot 7"/>
          <p:cNvSpPr>
            <a:spLocks noGrp="1"/>
          </p:cNvSpPr>
          <p:nvPr>
            <p:ph type="ftr" sz="quarter" idx="11"/>
          </p:nvPr>
        </p:nvSpPr>
        <p:spPr/>
        <p:txBody>
          <a:bodyPr/>
          <a:lstStyle>
            <a:extLst/>
          </a:lstStyle>
          <a:p>
            <a:endParaRPr lang="sv-SE"/>
          </a:p>
        </p:txBody>
      </p:sp>
      <p:sp>
        <p:nvSpPr>
          <p:cNvPr id="9" name="Platshållare för bildnummer 8"/>
          <p:cNvSpPr>
            <a:spLocks noGrp="1"/>
          </p:cNvSpPr>
          <p:nvPr>
            <p:ph type="sldNum" sz="quarter" idx="12"/>
          </p:nvPr>
        </p:nvSpPr>
        <p:spPr/>
        <p:txBody>
          <a:bodyPr/>
          <a:lstStyle>
            <a:extLst/>
          </a:lstStyle>
          <a:p>
            <a:fld id="{D1982DAA-C9A3-479B-87CC-06A6FBAEC995}"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320040"/>
            <a:ext cx="7242048" cy="1143000"/>
          </a:xfrm>
        </p:spPr>
        <p:txBody>
          <a:bodyPr/>
          <a:lstStyle>
            <a:extLst/>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extLst/>
          </a:lstStyle>
          <a:p>
            <a:fld id="{1CECE5A5-EE96-4188-B790-D6ED2C601FBB}" type="datetimeFigureOut">
              <a:rPr lang="sv-SE" smtClean="0"/>
              <a:t>2015-09-14</a:t>
            </a:fld>
            <a:endParaRPr lang="sv-SE"/>
          </a:p>
        </p:txBody>
      </p:sp>
      <p:sp>
        <p:nvSpPr>
          <p:cNvPr id="4" name="Platshållare för sidfot 3"/>
          <p:cNvSpPr>
            <a:spLocks noGrp="1"/>
          </p:cNvSpPr>
          <p:nvPr>
            <p:ph type="ftr" sz="quarter" idx="11"/>
          </p:nvPr>
        </p:nvSpPr>
        <p:spPr/>
        <p:txBody>
          <a:bodyPr/>
          <a:lstStyle>
            <a:extLst/>
          </a:lstStyle>
          <a:p>
            <a:endParaRPr lang="sv-SE"/>
          </a:p>
        </p:txBody>
      </p:sp>
      <p:sp>
        <p:nvSpPr>
          <p:cNvPr id="5" name="Platshållare för bildnummer 4"/>
          <p:cNvSpPr>
            <a:spLocks noGrp="1"/>
          </p:cNvSpPr>
          <p:nvPr>
            <p:ph type="sldNum" sz="quarter" idx="12"/>
          </p:nvPr>
        </p:nvSpPr>
        <p:spPr/>
        <p:txBody>
          <a:bodyPr/>
          <a:lstStyle>
            <a:extLst/>
          </a:lstStyle>
          <a:p>
            <a:fld id="{D1982DAA-C9A3-479B-87CC-06A6FBAEC995}"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solidFill>
                  <a:schemeClr val="tx2"/>
                </a:solidFill>
              </a:defRPr>
            </a:lvl1pPr>
            <a:extLst/>
          </a:lstStyle>
          <a:p>
            <a:fld id="{1CECE5A5-EE96-4188-B790-D6ED2C601FBB}" type="datetimeFigureOut">
              <a:rPr lang="sv-SE" smtClean="0"/>
              <a:t>2015-09-14</a:t>
            </a:fld>
            <a:endParaRPr lang="sv-SE"/>
          </a:p>
        </p:txBody>
      </p:sp>
      <p:sp>
        <p:nvSpPr>
          <p:cNvPr id="3" name="Platshållare för sidfot 2"/>
          <p:cNvSpPr>
            <a:spLocks noGrp="1"/>
          </p:cNvSpPr>
          <p:nvPr>
            <p:ph type="ftr" sz="quarter" idx="11"/>
          </p:nvPr>
        </p:nvSpPr>
        <p:spPr/>
        <p:txBody>
          <a:bodyPr/>
          <a:lstStyle>
            <a:lvl1pPr>
              <a:defRPr>
                <a:solidFill>
                  <a:schemeClr val="tx2"/>
                </a:solidFill>
              </a:defRPr>
            </a:lvl1pPr>
            <a:extLst/>
          </a:lstStyle>
          <a:p>
            <a:endParaRPr lang="sv-SE"/>
          </a:p>
        </p:txBody>
      </p:sp>
      <p:sp>
        <p:nvSpPr>
          <p:cNvPr id="4" name="Platshållare för bildnummer 3"/>
          <p:cNvSpPr>
            <a:spLocks noGrp="1"/>
          </p:cNvSpPr>
          <p:nvPr>
            <p:ph type="sldNum" sz="quarter" idx="12"/>
          </p:nvPr>
        </p:nvSpPr>
        <p:spPr/>
        <p:txBody>
          <a:bodyPr/>
          <a:lstStyle>
            <a:extLst/>
          </a:lstStyle>
          <a:p>
            <a:fld id="{D1982DAA-C9A3-479B-87CC-06A6FBAEC995}"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extLst/>
          </a:lstStyle>
          <a:p>
            <a:fld id="{1CECE5A5-EE96-4188-B790-D6ED2C601FBB}" type="datetimeFigureOut">
              <a:rPr lang="sv-SE" smtClean="0"/>
              <a:t>2015-09-14</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D1982DAA-C9A3-479B-87CC-06A6FBAEC995}"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bg>
      <p:bgRef idx="1002">
        <a:schemeClr val="bg2"/>
      </p:bgRef>
    </p:bg>
    <p:spTree>
      <p:nvGrpSpPr>
        <p:cNvPr id="1" name=""/>
        <p:cNvGrpSpPr/>
        <p:nvPr/>
      </p:nvGrpSpPr>
      <p:grpSpPr>
        <a:xfrm>
          <a:off x="0" y="0"/>
          <a:ext cx="0" cy="0"/>
          <a:chOff x="0" y="0"/>
          <a:chExt cx="0" cy="0"/>
        </a:xfrm>
      </p:grpSpPr>
      <p:sp>
        <p:nvSpPr>
          <p:cNvPr id="8" name="Rektangel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ktangel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Rubrik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sv-SE" smtClean="0"/>
              <a:t>Klicka här för att ändra format</a:t>
            </a:r>
            <a:endParaRPr kumimoji="0" lang="en-US" dirty="0"/>
          </a:p>
        </p:txBody>
      </p:sp>
      <p:sp>
        <p:nvSpPr>
          <p:cNvPr id="4" name="Platshållare för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extLst/>
          </a:lstStyle>
          <a:p>
            <a:fld id="{1CECE5A5-EE96-4188-B790-D6ED2C601FBB}" type="datetimeFigureOut">
              <a:rPr lang="sv-SE" smtClean="0"/>
              <a:t>2015-09-14</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D1982DAA-C9A3-479B-87CC-06A6FBAEC995}" type="slidenum">
              <a:rPr lang="sv-SE" smtClean="0"/>
              <a:t>‹#›</a:t>
            </a:fld>
            <a:endParaRPr lang="sv-SE"/>
          </a:p>
        </p:txBody>
      </p:sp>
      <p:sp>
        <p:nvSpPr>
          <p:cNvPr id="10" name="Platshållare för bild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sv-SE" smtClean="0"/>
              <a:t>Klicka på ikonen för att lägga till en bild</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Platshållare för rubrik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sv-SE" smtClean="0"/>
              <a:t>Klicka här för att ändra format</a:t>
            </a:r>
            <a:endParaRPr kumimoji="0" lang="en-US"/>
          </a:p>
        </p:txBody>
      </p:sp>
      <p:sp>
        <p:nvSpPr>
          <p:cNvPr id="31" name="Platshållare för tex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27" name="Platshållare för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CECE5A5-EE96-4188-B790-D6ED2C601FBB}" type="datetimeFigureOut">
              <a:rPr lang="sv-SE" smtClean="0"/>
              <a:t>2015-09-14</a:t>
            </a:fld>
            <a:endParaRPr lang="sv-SE"/>
          </a:p>
        </p:txBody>
      </p:sp>
      <p:sp>
        <p:nvSpPr>
          <p:cNvPr id="4" name="Platshållare för sidfot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sv-SE"/>
          </a:p>
        </p:txBody>
      </p:sp>
      <p:sp>
        <p:nvSpPr>
          <p:cNvPr id="16" name="Platshållare för bildnumm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1982DAA-C9A3-479B-87CC-06A6FBAEC995}"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images.google.se/imgres?imgurl=http://www.marathon.se/images/upload/toppstyrka2.jpg&amp;imgrefurl=http://www.marathon.se/news/article.cfm?NewsId=388310&amp;usg=__-wHL0FUa-Siw_nakFal_4-85pOg=&amp;h=251&amp;w=470&amp;sz=34&amp;hl=sv&amp;start=30&amp;tbnid=sw0no8MgNS5joM:&amp;tbnh=69&amp;tbnw=129&amp;prev=/images?q=styrketr%C3%A4ning&amp;gbv=2&amp;ndsp=20&amp;hl=sv&amp;sa=N&amp;start=20" TargetMode="External"/><Relationship Id="rId7" Type="http://schemas.openxmlformats.org/officeDocument/2006/relationships/hyperlink" Target="http://svt.se/content/1/c6/34/33/35/ARTIKEL_armhavningar.jp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images.google.se/imgres?imgurl=http://www.axa.se/imageresize/Global/AXA-Sports-Club/Tr%C3%A4ning/arm_hantel_____resize_s_580_0.jpg&amp;imgrefurl=http://www.axa.se/sv/AXA-Sports-Club/Traningsrad/Styrketraning/&amp;usg=__Zj0O9BnHJoYZWtFOXFiC1SaVmkM=&amp;h=311&amp;w=580&amp;sz=94&amp;hl=sv&amp;start=102&amp;tbnid=DOz7lIk9sJHP1M:&amp;tbnh=72&amp;tbnw=134&amp;prev=/images?q=styrketr%C3%A4ning&amp;gbv=2&amp;ndsp=20&amp;hl=sv&amp;sa=N&amp;start=100" TargetMode="External"/><Relationship Id="rId10" Type="http://schemas.openxmlformats.org/officeDocument/2006/relationships/image" Target="../media/image10.jpeg"/><Relationship Id="rId4" Type="http://schemas.openxmlformats.org/officeDocument/2006/relationships/image" Target="../media/image7.jpeg"/><Relationship Id="rId9" Type="http://schemas.openxmlformats.org/officeDocument/2006/relationships/hyperlink" Target="http://images.google.se/imgres?imgurl=http://doubleyourgains.com/wp-content/uploads/2008/11/strength-training-without-weights.jpg&amp;imgrefurl=http://doubleyourgains.com/strength-training-without-weights&amp;usg=__tW-vz39Tl5hAnJybAfCldXki5O4=&amp;h=300&amp;w=416&amp;sz=30&amp;hl=sv&amp;start=112&amp;tbnid=NMRUjQ9QyNemzM:&amp;tbnh=90&amp;tbnw=125&amp;prev=/images?q=strength+training&amp;gbv=2&amp;ndsp=20&amp;hl=sv&amp;sa=N&amp;start=10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STYRKETRÄNING</a:t>
            </a:r>
            <a:endParaRPr lang="sv-SE" dirty="0"/>
          </a:p>
        </p:txBody>
      </p:sp>
      <p:sp>
        <p:nvSpPr>
          <p:cNvPr id="3" name="Underrubrik 2"/>
          <p:cNvSpPr>
            <a:spLocks noGrp="1"/>
          </p:cNvSpPr>
          <p:nvPr>
            <p:ph type="subTitle" idx="1"/>
          </p:nvPr>
        </p:nvSpPr>
        <p:spPr/>
        <p:txBody>
          <a:bodyPr>
            <a:normAutofit/>
          </a:bodyPr>
          <a:lstStyle/>
          <a:p>
            <a:endParaRPr lang="sv-SE" dirty="0" smtClean="0"/>
          </a:p>
          <a:p>
            <a:endParaRPr lang="sv-SE" dirty="0"/>
          </a:p>
        </p:txBody>
      </p:sp>
      <p:pic>
        <p:nvPicPr>
          <p:cNvPr id="1026" name="Picture 2" descr="http://www.idrottensstyrketraning.se/upload/images/thrust_sto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717032"/>
            <a:ext cx="4392488"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5116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Uthållig styrka</a:t>
            </a:r>
            <a:endParaRPr lang="sv-SE" dirty="0"/>
          </a:p>
        </p:txBody>
      </p:sp>
      <p:sp>
        <p:nvSpPr>
          <p:cNvPr id="3" name="Platshållare för innehåll 2"/>
          <p:cNvSpPr>
            <a:spLocks noGrp="1"/>
          </p:cNvSpPr>
          <p:nvPr>
            <p:ph idx="1"/>
          </p:nvPr>
        </p:nvSpPr>
        <p:spPr/>
        <p:txBody>
          <a:bodyPr/>
          <a:lstStyle/>
          <a:p>
            <a:r>
              <a:rPr lang="sv-SE" dirty="0" smtClean="0"/>
              <a:t>Bra för nybörjare!</a:t>
            </a:r>
          </a:p>
          <a:p>
            <a:r>
              <a:rPr lang="sv-SE" dirty="0" smtClean="0"/>
              <a:t>”Små men starka muskler”</a:t>
            </a:r>
          </a:p>
          <a:p>
            <a:r>
              <a:rPr lang="sv-SE" dirty="0" smtClean="0"/>
              <a:t>Intensitet:40-60% av 1RM</a:t>
            </a:r>
          </a:p>
          <a:p>
            <a:r>
              <a:rPr lang="sv-SE" dirty="0" smtClean="0"/>
              <a:t>Volym: 15 -&gt; </a:t>
            </a:r>
            <a:r>
              <a:rPr lang="sv-SE" dirty="0" smtClean="0"/>
              <a:t>repetitioner</a:t>
            </a:r>
            <a:r>
              <a:rPr lang="sv-SE" dirty="0" smtClean="0"/>
              <a:t>, 2-4 set</a:t>
            </a:r>
            <a:endParaRPr lang="sv-SE" dirty="0"/>
          </a:p>
          <a:p>
            <a:r>
              <a:rPr lang="sv-SE" dirty="0" smtClean="0"/>
              <a:t>Frekvens: 1-3 ggr/vecka per muskelgrupp</a:t>
            </a:r>
          </a:p>
          <a:p>
            <a:r>
              <a:rPr lang="sv-SE" dirty="0" smtClean="0"/>
              <a:t>Vilopaus mellan set: 30 s – 2 min</a:t>
            </a:r>
          </a:p>
          <a:p>
            <a:r>
              <a:rPr lang="sv-SE" dirty="0" smtClean="0"/>
              <a:t>Rörelsehastighet: anpassad</a:t>
            </a:r>
          </a:p>
          <a:p>
            <a:endParaRPr lang="sv-SE" dirty="0"/>
          </a:p>
        </p:txBody>
      </p:sp>
      <p:pic>
        <p:nvPicPr>
          <p:cNvPr id="4" name="Picture 10">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908720"/>
            <a:ext cx="12287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 name="Picture 11">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192" y="2236788"/>
            <a:ext cx="12763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6" name="Picture 9">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86550" y="4581128"/>
            <a:ext cx="120967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7" name="Picture 12">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86550" y="5661248"/>
            <a:ext cx="11906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428372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Maximal styrka</a:t>
            </a:r>
            <a:endParaRPr lang="sv-SE" dirty="0"/>
          </a:p>
        </p:txBody>
      </p:sp>
      <p:sp>
        <p:nvSpPr>
          <p:cNvPr id="3" name="Platshållare för innehåll 2"/>
          <p:cNvSpPr>
            <a:spLocks noGrp="1"/>
          </p:cNvSpPr>
          <p:nvPr>
            <p:ph idx="1"/>
          </p:nvPr>
        </p:nvSpPr>
        <p:spPr/>
        <p:txBody>
          <a:bodyPr/>
          <a:lstStyle/>
          <a:p>
            <a:r>
              <a:rPr lang="sv-SE" dirty="0" smtClean="0"/>
              <a:t>Behöver inte innebära ökad muskelvolym!</a:t>
            </a:r>
          </a:p>
          <a:p>
            <a:r>
              <a:rPr lang="sv-SE" dirty="0" smtClean="0"/>
              <a:t>Ökad skaderisk – höga krav på god teknik!</a:t>
            </a:r>
          </a:p>
          <a:p>
            <a:r>
              <a:rPr lang="sv-SE" dirty="0" smtClean="0"/>
              <a:t>Intensitet: 1-5 RM (ca 85-100% av 1RM)</a:t>
            </a:r>
          </a:p>
          <a:p>
            <a:r>
              <a:rPr lang="sv-SE" dirty="0" smtClean="0"/>
              <a:t>Volym: 3-5 set per övning, 1-5 reps/set</a:t>
            </a:r>
            <a:endParaRPr lang="sv-SE" dirty="0"/>
          </a:p>
          <a:p>
            <a:r>
              <a:rPr lang="sv-SE" dirty="0" smtClean="0"/>
              <a:t>Frekvens: 1-3 ggr/vecka per muskelgrupp</a:t>
            </a:r>
          </a:p>
          <a:p>
            <a:r>
              <a:rPr lang="sv-SE" dirty="0" smtClean="0"/>
              <a:t>Vilopaus mellan set: 3-7 min</a:t>
            </a:r>
          </a:p>
          <a:p>
            <a:r>
              <a:rPr lang="sv-SE" dirty="0" smtClean="0"/>
              <a:t>Rörelsehastighet: måttlig </a:t>
            </a:r>
            <a:br>
              <a:rPr lang="sv-SE" dirty="0" smtClean="0"/>
            </a:br>
            <a:r>
              <a:rPr lang="sv-SE" dirty="0" smtClean="0"/>
              <a:t>hastighet excentrisk och </a:t>
            </a:r>
            <a:br>
              <a:rPr lang="sv-SE" dirty="0" smtClean="0"/>
            </a:br>
            <a:r>
              <a:rPr lang="sv-SE" dirty="0" smtClean="0"/>
              <a:t>högsta möjliga hastighet </a:t>
            </a:r>
            <a:br>
              <a:rPr lang="sv-SE" dirty="0" smtClean="0"/>
            </a:br>
            <a:r>
              <a:rPr lang="sv-SE" dirty="0" smtClean="0"/>
              <a:t>koncentrisk</a:t>
            </a:r>
          </a:p>
          <a:p>
            <a:endParaRPr lang="sv-SE" dirty="0"/>
          </a:p>
        </p:txBody>
      </p:sp>
      <p:pic>
        <p:nvPicPr>
          <p:cNvPr id="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3" y="4077072"/>
            <a:ext cx="2235671"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3541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Maximal muskeltillväxt</a:t>
            </a:r>
            <a:endParaRPr lang="sv-SE" dirty="0"/>
          </a:p>
        </p:txBody>
      </p:sp>
      <p:sp>
        <p:nvSpPr>
          <p:cNvPr id="3" name="Platshållare för innehåll 2"/>
          <p:cNvSpPr>
            <a:spLocks noGrp="1"/>
          </p:cNvSpPr>
          <p:nvPr>
            <p:ph idx="1"/>
          </p:nvPr>
        </p:nvSpPr>
        <p:spPr/>
        <p:txBody>
          <a:bodyPr/>
          <a:lstStyle/>
          <a:p>
            <a:r>
              <a:rPr lang="sv-SE" dirty="0" smtClean="0"/>
              <a:t>För vältränade med god teknik!</a:t>
            </a:r>
          </a:p>
          <a:p>
            <a:r>
              <a:rPr lang="sv-SE" dirty="0" smtClean="0"/>
              <a:t>Intensitet: 70-80% av 1RM</a:t>
            </a:r>
          </a:p>
          <a:p>
            <a:r>
              <a:rPr lang="sv-SE" dirty="0" smtClean="0"/>
              <a:t>Volym: 3-10 set per muskelgrupp fördelade på 1-3 övningar, 6-12 reps/set</a:t>
            </a:r>
          </a:p>
          <a:p>
            <a:r>
              <a:rPr lang="sv-SE" dirty="0" smtClean="0"/>
              <a:t>Frekvens: 1-3 ggr/vecka per muskelgrupp</a:t>
            </a:r>
          </a:p>
          <a:p>
            <a:r>
              <a:rPr lang="sv-SE" dirty="0" smtClean="0"/>
              <a:t>Vilopaus mellan set: 1 min</a:t>
            </a:r>
          </a:p>
          <a:p>
            <a:r>
              <a:rPr lang="sv-SE" dirty="0" smtClean="0"/>
              <a:t>Rörelsehastighet: måttlig </a:t>
            </a:r>
            <a:br>
              <a:rPr lang="sv-SE" dirty="0" smtClean="0"/>
            </a:br>
            <a:r>
              <a:rPr lang="sv-SE" dirty="0" smtClean="0"/>
              <a:t>hastighet excentrisk och </a:t>
            </a:r>
            <a:br>
              <a:rPr lang="sv-SE" dirty="0" smtClean="0"/>
            </a:br>
            <a:r>
              <a:rPr lang="sv-SE" dirty="0" smtClean="0"/>
              <a:t>högsta möjliga hastighet </a:t>
            </a:r>
            <a:br>
              <a:rPr lang="sv-SE" dirty="0" smtClean="0"/>
            </a:br>
            <a:r>
              <a:rPr lang="sv-SE" dirty="0" smtClean="0"/>
              <a:t>koncentrisk</a:t>
            </a:r>
          </a:p>
          <a:p>
            <a:endParaRPr lang="sv-SE" dirty="0"/>
          </a:p>
        </p:txBody>
      </p:sp>
      <p:pic>
        <p:nvPicPr>
          <p:cNvPr id="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4077072"/>
            <a:ext cx="3427413" cy="242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2845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Explosiv styrka</a:t>
            </a:r>
            <a:endParaRPr lang="sv-SE" dirty="0"/>
          </a:p>
        </p:txBody>
      </p:sp>
      <p:sp>
        <p:nvSpPr>
          <p:cNvPr id="3" name="Platshållare för innehåll 2"/>
          <p:cNvSpPr>
            <a:spLocks noGrp="1"/>
          </p:cNvSpPr>
          <p:nvPr>
            <p:ph idx="1"/>
          </p:nvPr>
        </p:nvSpPr>
        <p:spPr/>
        <p:txBody>
          <a:bodyPr/>
          <a:lstStyle/>
          <a:p>
            <a:r>
              <a:rPr lang="sv-SE" dirty="0" smtClean="0"/>
              <a:t>Avgörande faktor för de allra flesta idrottsprestationer</a:t>
            </a:r>
          </a:p>
          <a:p>
            <a:r>
              <a:rPr lang="sv-SE" dirty="0" smtClean="0"/>
              <a:t>Snabb, spänstig, explosiv</a:t>
            </a:r>
          </a:p>
          <a:p>
            <a:r>
              <a:rPr lang="sv-SE" dirty="0" smtClean="0"/>
              <a:t>Intensitet: ca 30-60% av 1RM</a:t>
            </a:r>
          </a:p>
          <a:p>
            <a:r>
              <a:rPr lang="sv-SE" dirty="0" smtClean="0"/>
              <a:t>Volym: 3-6 set/övning, 3-6 reps/set</a:t>
            </a:r>
          </a:p>
          <a:p>
            <a:r>
              <a:rPr lang="sv-SE" dirty="0" smtClean="0"/>
              <a:t>Frekvens: 1-3 ggr/vecka per muskelgrupp</a:t>
            </a:r>
          </a:p>
          <a:p>
            <a:r>
              <a:rPr lang="sv-SE" dirty="0" smtClean="0"/>
              <a:t>Vilopaus mellan set: 3-7 min</a:t>
            </a:r>
          </a:p>
          <a:p>
            <a:r>
              <a:rPr lang="sv-SE" dirty="0" smtClean="0"/>
              <a:t>Rörelsehastighet: excentrisk: </a:t>
            </a:r>
            <a:br>
              <a:rPr lang="sv-SE" dirty="0" smtClean="0"/>
            </a:br>
            <a:r>
              <a:rPr lang="sv-SE" dirty="0" smtClean="0"/>
              <a:t>kontrollerad/hög, </a:t>
            </a:r>
            <a:br>
              <a:rPr lang="sv-SE" dirty="0" smtClean="0"/>
            </a:br>
            <a:r>
              <a:rPr lang="sv-SE" dirty="0" smtClean="0"/>
              <a:t>koncentrisk: högsta möjliga</a:t>
            </a:r>
            <a:endParaRPr lang="sv-SE"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4530341"/>
            <a:ext cx="3547886" cy="1995686"/>
          </a:xfrm>
          <a:prstGeom prst="rect">
            <a:avLst/>
          </a:prstGeom>
        </p:spPr>
      </p:pic>
    </p:spTree>
    <p:extLst>
      <p:ext uri="{BB962C8B-B14F-4D97-AF65-F5344CB8AC3E}">
        <p14:creationId xmlns:p14="http://schemas.microsoft.com/office/powerpoint/2010/main" val="102362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Funktionell styrka?</a:t>
            </a:r>
            <a:endParaRPr lang="sv-SE" dirty="0"/>
          </a:p>
        </p:txBody>
      </p:sp>
      <p:sp>
        <p:nvSpPr>
          <p:cNvPr id="3" name="Platshållare för innehåll 2"/>
          <p:cNvSpPr>
            <a:spLocks noGrp="1"/>
          </p:cNvSpPr>
          <p:nvPr>
            <p:ph idx="1"/>
          </p:nvPr>
        </p:nvSpPr>
        <p:spPr/>
        <p:txBody>
          <a:bodyPr/>
          <a:lstStyle/>
          <a:p>
            <a:r>
              <a:rPr lang="sv-SE" dirty="0" smtClean="0"/>
              <a:t>”Träning som leder till prestationsförbättring och förebygger skador”</a:t>
            </a:r>
          </a:p>
          <a:p>
            <a:r>
              <a:rPr lang="sv-SE" dirty="0" smtClean="0"/>
              <a:t>Styrka som vi har nytta av i vardagen.</a:t>
            </a:r>
          </a:p>
          <a:p>
            <a:r>
              <a:rPr lang="sv-SE" dirty="0" smtClean="0"/>
              <a:t>Vad kräver just DIN aktivitet/livsstil?</a:t>
            </a:r>
          </a:p>
          <a:p>
            <a:r>
              <a:rPr lang="sv-SE" dirty="0" smtClean="0"/>
              <a:t>Styrketräning med vikter är bra träning men träningsövningar med ”endast” kroppen som belastning ger minst lika goda träningseffekter</a:t>
            </a:r>
            <a:endParaRPr lang="sv-SE" dirty="0"/>
          </a:p>
        </p:txBody>
      </p:sp>
      <p:pic>
        <p:nvPicPr>
          <p:cNvPr id="2050" name="Picture 2" descr="http://www.kosten.nu/wp-content/uploads/2012/07/mitt-styrkepa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4365104"/>
            <a:ext cx="3384376" cy="2258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28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MuskelstyrkA</a:t>
            </a:r>
            <a:r>
              <a:rPr lang="sv-SE" dirty="0" smtClean="0"/>
              <a:t>?</a:t>
            </a:r>
            <a:endParaRPr lang="sv-SE" dirty="0"/>
          </a:p>
        </p:txBody>
      </p:sp>
      <p:sp>
        <p:nvSpPr>
          <p:cNvPr id="3" name="Platshållare för innehåll 2"/>
          <p:cNvSpPr>
            <a:spLocks noGrp="1"/>
          </p:cNvSpPr>
          <p:nvPr>
            <p:ph idx="1"/>
          </p:nvPr>
        </p:nvSpPr>
        <p:spPr/>
        <p:txBody>
          <a:bodyPr/>
          <a:lstStyle/>
          <a:p>
            <a:r>
              <a:rPr lang="sv-SE" dirty="0" smtClean="0"/>
              <a:t>Förmågan att utveckla kraft eller spänning i en muskel eller muskelgrupp.</a:t>
            </a:r>
          </a:p>
          <a:p>
            <a:r>
              <a:rPr lang="sv-SE" dirty="0" smtClean="0"/>
              <a:t>I huvudsak anaerob träningsform.</a:t>
            </a:r>
          </a:p>
          <a:p>
            <a:r>
              <a:rPr lang="sv-SE" dirty="0" smtClean="0"/>
              <a:t>Bättre förutsättningar att klara av vardagens och yrkeslivets arbetsställningar.</a:t>
            </a:r>
          </a:p>
          <a:p>
            <a:pPr marL="0" indent="0">
              <a:buNone/>
            </a:pPr>
            <a:endParaRPr lang="sv-SE" dirty="0"/>
          </a:p>
        </p:txBody>
      </p:sp>
      <p:pic>
        <p:nvPicPr>
          <p:cNvPr id="7170" name="Picture 2" descr="http://www.duochjobbet.se/wp-content/uploads/2013/02/nh-stillasittande_13022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4077072"/>
            <a:ext cx="381000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www.automotorsport.se/bilder/imagecreate.php?id=355804&amp;w=432&amp;h=3200&amp;c=YTowOnt9&amp;s=0&amp;k=44b0bf9ae6676e98154ef7ebd93601f3efc35a0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5575" y="4041979"/>
            <a:ext cx="2709292" cy="2558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9848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Varför Styrketräna?</a:t>
            </a:r>
            <a:endParaRPr lang="sv-SE" dirty="0"/>
          </a:p>
        </p:txBody>
      </p:sp>
      <p:sp>
        <p:nvSpPr>
          <p:cNvPr id="3" name="Platshållare för innehåll 2"/>
          <p:cNvSpPr>
            <a:spLocks noGrp="1"/>
          </p:cNvSpPr>
          <p:nvPr>
            <p:ph idx="1"/>
          </p:nvPr>
        </p:nvSpPr>
        <p:spPr/>
        <p:txBody>
          <a:bodyPr/>
          <a:lstStyle/>
          <a:p>
            <a:r>
              <a:rPr lang="sv-SE" dirty="0" smtClean="0"/>
              <a:t>Styrka</a:t>
            </a:r>
          </a:p>
          <a:p>
            <a:r>
              <a:rPr lang="sv-SE" dirty="0" smtClean="0"/>
              <a:t>Snabbhet – Uthållighet</a:t>
            </a:r>
          </a:p>
          <a:p>
            <a:r>
              <a:rPr lang="sv-SE" dirty="0" smtClean="0"/>
              <a:t>Skadeförebyggande</a:t>
            </a:r>
          </a:p>
          <a:p>
            <a:r>
              <a:rPr lang="sv-SE" dirty="0" smtClean="0"/>
              <a:t>Rehabilitering</a:t>
            </a:r>
          </a:p>
          <a:p>
            <a:r>
              <a:rPr lang="sv-SE" dirty="0" smtClean="0"/>
              <a:t>Välbefinnande</a:t>
            </a:r>
          </a:p>
          <a:p>
            <a:r>
              <a:rPr lang="sv-SE" dirty="0" smtClean="0"/>
              <a:t>Utseende </a:t>
            </a:r>
          </a:p>
          <a:p>
            <a:r>
              <a:rPr lang="sv-SE" dirty="0" smtClean="0"/>
              <a:t>Socialt</a:t>
            </a:r>
            <a:endParaRPr lang="sv-SE" dirty="0"/>
          </a:p>
        </p:txBody>
      </p:sp>
    </p:spTree>
    <p:extLst>
      <p:ext uri="{BB962C8B-B14F-4D97-AF65-F5344CB8AC3E}">
        <p14:creationId xmlns:p14="http://schemas.microsoft.com/office/powerpoint/2010/main" val="327929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VARFÖR STYRKETRÄNA?</a:t>
            </a:r>
            <a:endParaRPr lang="sv-SE" dirty="0"/>
          </a:p>
        </p:txBody>
      </p:sp>
      <p:sp>
        <p:nvSpPr>
          <p:cNvPr id="3" name="Platshållare för innehåll 2"/>
          <p:cNvSpPr>
            <a:spLocks noGrp="1"/>
          </p:cNvSpPr>
          <p:nvPr>
            <p:ph idx="1"/>
          </p:nvPr>
        </p:nvSpPr>
        <p:spPr/>
        <p:txBody>
          <a:bodyPr/>
          <a:lstStyle/>
          <a:p>
            <a:r>
              <a:rPr lang="sv-SE" dirty="0" smtClean="0"/>
              <a:t>Avlasta leder och förebygger på så sätt ledskador i t.ex. rygg och nacke.</a:t>
            </a:r>
          </a:p>
          <a:p>
            <a:r>
              <a:rPr lang="sv-SE" dirty="0" smtClean="0"/>
              <a:t>Starkare muskler tål större belastningar och ger dig bättre förutsättningar att hindra uppkomsten av skador i din rörelseapparat.</a:t>
            </a:r>
          </a:p>
          <a:p>
            <a:r>
              <a:rPr lang="sv-SE" dirty="0" smtClean="0"/>
              <a:t>Skelettet blir starkare vilket förebygger skelettskador och sjukdomar som t.ex. benskörhet.</a:t>
            </a:r>
          </a:p>
        </p:txBody>
      </p:sp>
    </p:spTree>
    <p:extLst>
      <p:ext uri="{BB962C8B-B14F-4D97-AF65-F5344CB8AC3E}">
        <p14:creationId xmlns:p14="http://schemas.microsoft.com/office/powerpoint/2010/main" val="299925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Varför blir man starkare?</a:t>
            </a:r>
            <a:endParaRPr lang="sv-SE" dirty="0"/>
          </a:p>
        </p:txBody>
      </p:sp>
      <p:sp>
        <p:nvSpPr>
          <p:cNvPr id="3" name="Platshållare för innehåll 2"/>
          <p:cNvSpPr>
            <a:spLocks noGrp="1"/>
          </p:cNvSpPr>
          <p:nvPr>
            <p:ph idx="1"/>
          </p:nvPr>
        </p:nvSpPr>
        <p:spPr/>
        <p:txBody>
          <a:bodyPr/>
          <a:lstStyle/>
          <a:p>
            <a:r>
              <a:rPr lang="sv-SE" dirty="0" smtClean="0"/>
              <a:t>Tjockare muskelfibrer</a:t>
            </a:r>
          </a:p>
          <a:p>
            <a:r>
              <a:rPr lang="sv-SE" dirty="0" smtClean="0"/>
              <a:t>Nervsignalerna från CNS går snabbare och </a:t>
            </a:r>
            <a:r>
              <a:rPr lang="sv-SE" dirty="0" err="1" smtClean="0"/>
              <a:t>och</a:t>
            </a:r>
            <a:r>
              <a:rPr lang="sv-SE" dirty="0" smtClean="0"/>
              <a:t> säkrare ut till musklerna</a:t>
            </a:r>
          </a:p>
          <a:p>
            <a:r>
              <a:rPr lang="sv-SE" dirty="0" smtClean="0"/>
              <a:t>Antalet kopplingar mellan nervtrådarna och muskelfibrerna blir fler</a:t>
            </a:r>
          </a:p>
          <a:p>
            <a:r>
              <a:rPr lang="sv-SE" dirty="0" smtClean="0"/>
              <a:t>Bättre koordination</a:t>
            </a:r>
          </a:p>
          <a:p>
            <a:pPr marL="0" indent="0">
              <a:buNone/>
            </a:pP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6056" y="3717032"/>
            <a:ext cx="2107921" cy="2810562"/>
          </a:xfrm>
          <a:prstGeom prst="rect">
            <a:avLst/>
          </a:prstGeom>
        </p:spPr>
      </p:pic>
    </p:spTree>
    <p:extLst>
      <p:ext uri="{BB962C8B-B14F-4D97-AF65-F5344CB8AC3E}">
        <p14:creationId xmlns:p14="http://schemas.microsoft.com/office/powerpoint/2010/main" val="154613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superkompensation</a:t>
            </a:r>
            <a:endParaRPr lang="sv-SE" dirty="0"/>
          </a:p>
        </p:txBody>
      </p:sp>
      <p:sp>
        <p:nvSpPr>
          <p:cNvPr id="5" name="Platshållare för innehåll 4"/>
          <p:cNvSpPr>
            <a:spLocks noGrp="1"/>
          </p:cNvSpPr>
          <p:nvPr>
            <p:ph idx="1"/>
          </p:nvPr>
        </p:nvSpPr>
        <p:spPr/>
        <p:txBody>
          <a:bodyPr/>
          <a:lstStyle/>
          <a:p>
            <a:r>
              <a:rPr lang="sv-SE" dirty="0" smtClean="0"/>
              <a:t>Under själva träningen bryts musklerna ned</a:t>
            </a:r>
          </a:p>
          <a:p>
            <a:r>
              <a:rPr lang="sv-SE" dirty="0" smtClean="0"/>
              <a:t>Under vilan byggs musklerna upp igen</a:t>
            </a:r>
          </a:p>
          <a:p>
            <a:r>
              <a:rPr lang="sv-SE" dirty="0" smtClean="0"/>
              <a:t>Kroppen reagerar på träningen (nedbrytningen) genom att bygga upp musklerna lite extra för att klara samma belastning igen = </a:t>
            </a:r>
            <a:r>
              <a:rPr lang="sv-SE" dirty="0" err="1" smtClean="0"/>
              <a:t>superkompensation</a:t>
            </a:r>
            <a:r>
              <a:rPr lang="sv-SE" dirty="0" smtClean="0"/>
              <a:t>!</a:t>
            </a: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4437095"/>
            <a:ext cx="6923550" cy="2088232"/>
          </a:xfrm>
          <a:prstGeom prst="rect">
            <a:avLst/>
          </a:prstGeom>
        </p:spPr>
      </p:pic>
    </p:spTree>
    <p:extLst>
      <p:ext uri="{BB962C8B-B14F-4D97-AF65-F5344CB8AC3E}">
        <p14:creationId xmlns:p14="http://schemas.microsoft.com/office/powerpoint/2010/main" val="3559038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HUR TRÄNAR MAN STYRKETRÄNING?</a:t>
            </a:r>
            <a:endParaRPr lang="sv-SE" dirty="0"/>
          </a:p>
        </p:txBody>
      </p:sp>
      <p:sp>
        <p:nvSpPr>
          <p:cNvPr id="3" name="Platshållare för innehåll 2"/>
          <p:cNvSpPr>
            <a:spLocks noGrp="1"/>
          </p:cNvSpPr>
          <p:nvPr>
            <p:ph idx="1"/>
          </p:nvPr>
        </p:nvSpPr>
        <p:spPr/>
        <p:txBody>
          <a:bodyPr/>
          <a:lstStyle/>
          <a:p>
            <a:r>
              <a:rPr lang="sv-SE" dirty="0" smtClean="0"/>
              <a:t>Vad vill du åstadkomma med styrketräningen?</a:t>
            </a:r>
          </a:p>
          <a:p>
            <a:r>
              <a:rPr lang="sv-SE" dirty="0" smtClean="0"/>
              <a:t>Dosera träningen efter:</a:t>
            </a:r>
          </a:p>
          <a:p>
            <a:pPr lvl="1"/>
            <a:r>
              <a:rPr lang="sv-SE" dirty="0"/>
              <a:t>Intensitet</a:t>
            </a:r>
          </a:p>
          <a:p>
            <a:pPr lvl="1"/>
            <a:r>
              <a:rPr lang="sv-SE" dirty="0"/>
              <a:t>Volym</a:t>
            </a:r>
          </a:p>
          <a:p>
            <a:pPr lvl="1"/>
            <a:r>
              <a:rPr lang="sv-SE" dirty="0" smtClean="0"/>
              <a:t>Frekvens</a:t>
            </a:r>
          </a:p>
          <a:p>
            <a:r>
              <a:rPr lang="sv-SE" dirty="0" smtClean="0"/>
              <a:t>Planera </a:t>
            </a:r>
            <a:r>
              <a:rPr lang="sv-SE" dirty="0"/>
              <a:t>enstaka pass efter</a:t>
            </a:r>
            <a:r>
              <a:rPr lang="sv-SE" dirty="0" smtClean="0"/>
              <a:t>:</a:t>
            </a:r>
          </a:p>
          <a:p>
            <a:pPr lvl="1"/>
            <a:r>
              <a:rPr lang="sv-SE" dirty="0" smtClean="0"/>
              <a:t>Repetitioner</a:t>
            </a:r>
          </a:p>
          <a:p>
            <a:pPr lvl="1"/>
            <a:r>
              <a:rPr lang="sv-SE" dirty="0" smtClean="0"/>
              <a:t>Belastning</a:t>
            </a:r>
          </a:p>
          <a:p>
            <a:pPr lvl="1"/>
            <a:r>
              <a:rPr lang="sv-SE" dirty="0" smtClean="0"/>
              <a:t>Set</a:t>
            </a:r>
            <a:endParaRPr lang="sv-SE" dirty="0"/>
          </a:p>
          <a:p>
            <a:pPr lvl="1"/>
            <a:endParaRPr lang="sv-SE" dirty="0" smtClean="0"/>
          </a:p>
          <a:p>
            <a:pPr lvl="1"/>
            <a:endParaRPr lang="sv-SE" dirty="0"/>
          </a:p>
          <a:p>
            <a:pPr marL="292608" lvl="1" indent="0">
              <a:buNone/>
            </a:pPr>
            <a:endParaRPr lang="sv-SE" dirty="0" smtClean="0"/>
          </a:p>
        </p:txBody>
      </p:sp>
    </p:spTree>
    <p:extLst>
      <p:ext uri="{BB962C8B-B14F-4D97-AF65-F5344CB8AC3E}">
        <p14:creationId xmlns:p14="http://schemas.microsoft.com/office/powerpoint/2010/main" val="297878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HUR MÅNGA REPETITIONER?</a:t>
            </a:r>
            <a:endParaRPr lang="sv-SE" dirty="0"/>
          </a:p>
        </p:txBody>
      </p:sp>
      <p:sp>
        <p:nvSpPr>
          <p:cNvPr id="3" name="Platshållare för innehåll 2"/>
          <p:cNvSpPr>
            <a:spLocks noGrp="1"/>
          </p:cNvSpPr>
          <p:nvPr>
            <p:ph idx="1"/>
          </p:nvPr>
        </p:nvSpPr>
        <p:spPr/>
        <p:txBody>
          <a:bodyPr/>
          <a:lstStyle/>
          <a:p>
            <a:r>
              <a:rPr lang="sv-SE" dirty="0" smtClean="0"/>
              <a:t>Repetitionsmaximum (RM)</a:t>
            </a:r>
          </a:p>
          <a:p>
            <a:pPr lvl="1"/>
            <a:r>
              <a:rPr lang="sv-SE" dirty="0" smtClean="0"/>
              <a:t>1RM = den maximala kraften som en muskel kan utveckla vid en enstaka koncentrisk rörelse</a:t>
            </a:r>
          </a:p>
          <a:p>
            <a:r>
              <a:rPr lang="sv-SE" dirty="0" smtClean="0"/>
              <a:t>Ju lägre RM - desto större belastning</a:t>
            </a:r>
          </a:p>
          <a:p>
            <a:r>
              <a:rPr lang="sv-SE" dirty="0" smtClean="0"/>
              <a:t>Ju högre RM – desto mindre belastning</a:t>
            </a:r>
          </a:p>
          <a:p>
            <a:r>
              <a:rPr lang="sv-SE" dirty="0" smtClean="0"/>
              <a:t>Det bestämda antalet repetitioner styr belastningen och inte tvärtom!</a:t>
            </a:r>
          </a:p>
          <a:p>
            <a:r>
              <a:rPr lang="sv-SE" dirty="0" smtClean="0"/>
              <a:t>Intensiteten beror på antalet repetitioner.</a:t>
            </a:r>
          </a:p>
          <a:p>
            <a:r>
              <a:rPr lang="sv-SE" dirty="0" smtClean="0"/>
              <a:t>Koncentrisk fas + excentrisk fas.</a:t>
            </a:r>
          </a:p>
        </p:txBody>
      </p:sp>
    </p:spTree>
    <p:extLst>
      <p:ext uri="{BB962C8B-B14F-4D97-AF65-F5344CB8AC3E}">
        <p14:creationId xmlns:p14="http://schemas.microsoft.com/office/powerpoint/2010/main" val="356211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Att tänka på innan du börjar</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Kroppen måste förberedas för högre belastning.</a:t>
            </a:r>
          </a:p>
          <a:p>
            <a:r>
              <a:rPr lang="sv-SE" dirty="0" smtClean="0"/>
              <a:t>Rätt teknik viktigt!</a:t>
            </a:r>
          </a:p>
          <a:p>
            <a:r>
              <a:rPr lang="sv-SE" dirty="0" smtClean="0"/>
              <a:t>Träna i hela rörelsen!</a:t>
            </a:r>
          </a:p>
          <a:p>
            <a:r>
              <a:rPr lang="sv-SE" dirty="0" smtClean="0"/>
              <a:t>Senor, ligament och muskler måste få tillräcklig hållfasthet innan viktökning och ökad belastning kan ske.</a:t>
            </a:r>
          </a:p>
          <a:p>
            <a:r>
              <a:rPr lang="sv-SE" dirty="0" smtClean="0"/>
              <a:t>Börja med lågintensiva övningar med många repetitioner för kroppens stora muskelgrupper. Hela kroppen varje gång.</a:t>
            </a:r>
          </a:p>
          <a:p>
            <a:r>
              <a:rPr lang="sv-SE" dirty="0" smtClean="0"/>
              <a:t>När kroppen har vant sig: ev. fokus på olika muskelgrupper/tillfälle.</a:t>
            </a:r>
            <a:endParaRPr lang="sv-SE" dirty="0"/>
          </a:p>
        </p:txBody>
      </p:sp>
    </p:spTree>
    <p:extLst>
      <p:ext uri="{BB962C8B-B14F-4D97-AF65-F5344CB8AC3E}">
        <p14:creationId xmlns:p14="http://schemas.microsoft.com/office/powerpoint/2010/main" val="216110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rodigt">
  <a:themeElements>
    <a:clrScheme name="Frodig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rodig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rodig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9604</TotalTime>
  <Words>1610</Words>
  <Application>Microsoft Office PowerPoint</Application>
  <PresentationFormat>Bildspel på skärmen (4:3)</PresentationFormat>
  <Paragraphs>190</Paragraphs>
  <Slides>14</Slides>
  <Notes>14</Notes>
  <HiddenSlides>0</HiddenSlides>
  <MMClips>0</MMClips>
  <ScaleCrop>false</ScaleCrop>
  <HeadingPairs>
    <vt:vector size="4" baseType="variant">
      <vt:variant>
        <vt:lpstr>Tema</vt:lpstr>
      </vt:variant>
      <vt:variant>
        <vt:i4>1</vt:i4>
      </vt:variant>
      <vt:variant>
        <vt:lpstr>Bildrubriker</vt:lpstr>
      </vt:variant>
      <vt:variant>
        <vt:i4>14</vt:i4>
      </vt:variant>
    </vt:vector>
  </HeadingPairs>
  <TitlesOfParts>
    <vt:vector size="15" baseType="lpstr">
      <vt:lpstr>Frodigt</vt:lpstr>
      <vt:lpstr>STYRKETRÄNING</vt:lpstr>
      <vt:lpstr>MuskelstyrkA?</vt:lpstr>
      <vt:lpstr>Varför Styrketräna?</vt:lpstr>
      <vt:lpstr>VARFÖR STYRKETRÄNA?</vt:lpstr>
      <vt:lpstr>Varför blir man starkare?</vt:lpstr>
      <vt:lpstr>superkompensation</vt:lpstr>
      <vt:lpstr>HUR TRÄNAR MAN STYRKETRÄNING?</vt:lpstr>
      <vt:lpstr>HUR MÅNGA REPETITIONER?</vt:lpstr>
      <vt:lpstr>Att tänka på innan du börjar</vt:lpstr>
      <vt:lpstr>Uthållig styrka</vt:lpstr>
      <vt:lpstr>Maximal styrka</vt:lpstr>
      <vt:lpstr>Maximal muskeltillväxt</vt:lpstr>
      <vt:lpstr>Explosiv styrka</vt:lpstr>
      <vt:lpstr>Funktionell styrka?</vt:lpstr>
    </vt:vector>
  </TitlesOfParts>
  <Company>Sigtuna kommun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Mia Jönsson</dc:creator>
  <cp:lastModifiedBy>Maria Talevska</cp:lastModifiedBy>
  <cp:revision>47</cp:revision>
  <cp:lastPrinted>2015-09-14T07:26:22Z</cp:lastPrinted>
  <dcterms:created xsi:type="dcterms:W3CDTF">2015-09-07T07:46:21Z</dcterms:created>
  <dcterms:modified xsi:type="dcterms:W3CDTF">2015-09-14T13:22:35Z</dcterms:modified>
</cp:coreProperties>
</file>