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4"/>
  </p:notesMasterIdLst>
  <p:sldIdLst>
    <p:sldId id="256" r:id="rId2"/>
    <p:sldId id="257" r:id="rId3"/>
    <p:sldId id="258" r:id="rId4"/>
    <p:sldId id="259" r:id="rId5"/>
    <p:sldId id="268" r:id="rId6"/>
    <p:sldId id="260" r:id="rId7"/>
    <p:sldId id="261" r:id="rId8"/>
    <p:sldId id="262" r:id="rId9"/>
    <p:sldId id="263"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9" d="100"/>
          <a:sy n="89" d="100"/>
        </p:scale>
        <p:origin x="-166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C56BF8-D854-B849-9822-467F5CD5B0C9}" type="datetimeFigureOut">
              <a:rPr lang="sv-SE" smtClean="0"/>
              <a:t>2018-04-10</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FA3A5C-B03B-3C4F-93DA-9F502E6E961C}" type="slidenum">
              <a:rPr lang="sv-SE" smtClean="0"/>
              <a:t>‹Nr.›</a:t>
            </a:fld>
            <a:endParaRPr lang="sv-SE"/>
          </a:p>
        </p:txBody>
      </p:sp>
    </p:spTree>
    <p:extLst>
      <p:ext uri="{BB962C8B-B14F-4D97-AF65-F5344CB8AC3E}">
        <p14:creationId xmlns:p14="http://schemas.microsoft.com/office/powerpoint/2010/main" val="16607705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sv-SE" sz="1200" b="0" kern="1200" dirty="0" smtClean="0">
                <a:solidFill>
                  <a:schemeClr val="tx1"/>
                </a:solidFill>
                <a:effectLst/>
                <a:latin typeface="+mn-lt"/>
                <a:ea typeface="+mn-ea"/>
                <a:cs typeface="+mn-cs"/>
              </a:rPr>
              <a:t>Ergonomi kan även beskrivas som samspelet mellan människan och de fysiska, psykiska och sociala faktorerna på arbetsplatsen. Begreppet innefattar både tekniska faktorer (ex. ljus, ljud, luft, kemiska hälsorisker, arbetsteknik och arbetstyngd), organisatoriska faktorer som påverkar arbetets utformning samt psykosociala faktorer (stress, arbetstider, sociala relationer, ansvar, inflytande och trygghet). Den tekniska arbetsmiljön är lätt att bedöma då den är mätbar, den psykosociala arbetsmiljön är svårare att bedöma eftersom det inte går att mäta. Kunskaper inom ergonomi gör att du kan motverka påfrestningar, alltså belastningsskador, och medverka till ökad säkerhet, trivsel och hälsa i din miljö. </a:t>
            </a:r>
            <a:endParaRPr lang="sv-SE" sz="1200" b="1"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10"/>
          </p:nvPr>
        </p:nvSpPr>
        <p:spPr/>
        <p:txBody>
          <a:bodyPr/>
          <a:lstStyle/>
          <a:p>
            <a:fld id="{C5FA3A5C-B03B-3C4F-93DA-9F502E6E961C}" type="slidenum">
              <a:rPr lang="sv-SE" smtClean="0"/>
              <a:t>2</a:t>
            </a:fld>
            <a:endParaRPr lang="sv-SE"/>
          </a:p>
        </p:txBody>
      </p:sp>
    </p:spTree>
    <p:extLst>
      <p:ext uri="{BB962C8B-B14F-4D97-AF65-F5344CB8AC3E}">
        <p14:creationId xmlns:p14="http://schemas.microsoft.com/office/powerpoint/2010/main" val="2479167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sv-SE" smtClean="0"/>
              <a:t>Klicka här för att ändra format</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tisdag 10 april 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‹Nr.›</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Vertical Text Placeholder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tisdag 10 april 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tisdag 10 april 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Content Placeholder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tisdag 10 april 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sv-SE" smtClean="0"/>
              <a:t>Klicka här för att ändra format</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9933D019-A32C-4EAD-B8E6-DBDA699692FD}" type="datetime2">
              <a:rPr lang="en-US" smtClean="0"/>
              <a:t>tisdag 10 april 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‹Nr.›</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tisdag 10 april 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Klicka här för att ändra format</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tisdag 10 april 18</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‹Nr.›</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tisdag 10 april 18</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tisdag 10 april 18</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sv-SE" smtClean="0"/>
              <a:t>Klicka här för att ändra format</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3FE976D3-5B7F-4300-ABED-C91F1B2AE209}" type="datetime2">
              <a:rPr lang="en-US" smtClean="0"/>
              <a:t>tisdag 10 april 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‹Nr.›</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sv-SE" smtClean="0"/>
              <a:t>Klicka här för att ändra format</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Dra bilden till platshållaren eller klicka på ikonen för att lägga till den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EBDC1E59-17DD-41CE-97CA-624A472382D4}" type="datetime2">
              <a:rPr lang="en-US" smtClean="0"/>
              <a:t>tisdag 10 april 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sv-SE" smtClean="0"/>
              <a:t>Klicka här för att ändra format</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tisdag 10 april 18</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‹Nr.›</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Ergonomi</a:t>
            </a:r>
            <a:endParaRPr lang="sv-SE" dirty="0"/>
          </a:p>
        </p:txBody>
      </p:sp>
      <p:sp>
        <p:nvSpPr>
          <p:cNvPr id="3" name="Underrubrik 2"/>
          <p:cNvSpPr>
            <a:spLocks noGrp="1"/>
          </p:cNvSpPr>
          <p:nvPr>
            <p:ph type="subTitle" idx="1"/>
          </p:nvPr>
        </p:nvSpPr>
        <p:spPr/>
        <p:txBody>
          <a:bodyPr/>
          <a:lstStyle/>
          <a:p>
            <a:r>
              <a:rPr lang="sv-SE" dirty="0" smtClean="0"/>
              <a:t>Vad är det?</a:t>
            </a:r>
            <a:endParaRPr lang="sv-SE" dirty="0"/>
          </a:p>
        </p:txBody>
      </p:sp>
    </p:spTree>
    <p:extLst>
      <p:ext uri="{BB962C8B-B14F-4D97-AF65-F5344CB8AC3E}">
        <p14:creationId xmlns:p14="http://schemas.microsoft.com/office/powerpoint/2010/main" val="384621404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Arbets- och studiemiljö</a:t>
            </a:r>
            <a:endParaRPr lang="sv-SE" dirty="0"/>
          </a:p>
        </p:txBody>
      </p:sp>
      <p:sp>
        <p:nvSpPr>
          <p:cNvPr id="3" name="Platshållare för innehåll 2"/>
          <p:cNvSpPr>
            <a:spLocks noGrp="1"/>
          </p:cNvSpPr>
          <p:nvPr>
            <p:ph idx="1"/>
          </p:nvPr>
        </p:nvSpPr>
        <p:spPr/>
        <p:txBody>
          <a:bodyPr/>
          <a:lstStyle/>
          <a:p>
            <a:pPr marL="0" indent="0">
              <a:buNone/>
            </a:pPr>
            <a:r>
              <a:rPr lang="sv-SE" b="1" dirty="0"/>
              <a:t>Den </a:t>
            </a:r>
            <a:r>
              <a:rPr lang="sv-SE" b="1" dirty="0" smtClean="0"/>
              <a:t>fysiska </a:t>
            </a:r>
            <a:r>
              <a:rPr lang="sv-SE" b="1" dirty="0"/>
              <a:t>miljön</a:t>
            </a:r>
          </a:p>
          <a:p>
            <a:pPr marL="0" indent="0">
              <a:buNone/>
            </a:pPr>
            <a:endParaRPr lang="sv-SE" dirty="0" smtClean="0"/>
          </a:p>
          <a:p>
            <a:pPr marL="0" indent="0">
              <a:buNone/>
            </a:pPr>
            <a:r>
              <a:rPr lang="sv-SE" dirty="0" smtClean="0"/>
              <a:t>Belastningsergonomi:</a:t>
            </a:r>
          </a:p>
          <a:p>
            <a:r>
              <a:rPr lang="sv-SE" dirty="0" smtClean="0"/>
              <a:t>Arbetsställningar</a:t>
            </a:r>
          </a:p>
          <a:p>
            <a:r>
              <a:rPr lang="sv-SE" dirty="0" smtClean="0"/>
              <a:t>Arbetsrörelser</a:t>
            </a:r>
          </a:p>
          <a:p>
            <a:endParaRPr lang="sv-SE" dirty="0"/>
          </a:p>
          <a:p>
            <a:pPr marL="0" indent="0">
              <a:buNone/>
            </a:pPr>
            <a:endParaRPr lang="sv-SE" dirty="0" smtClean="0"/>
          </a:p>
          <a:p>
            <a:pPr marL="0" indent="0">
              <a:buNone/>
            </a:pPr>
            <a:r>
              <a:rPr lang="sv-SE" dirty="0" smtClean="0"/>
              <a:t>Förutsättningar – hur tungt, hur ofta och hur länge en belastning sker</a:t>
            </a:r>
          </a:p>
          <a:p>
            <a:endParaRPr lang="sv-SE" dirty="0"/>
          </a:p>
        </p:txBody>
      </p:sp>
      <p:pic>
        <p:nvPicPr>
          <p:cNvPr id="4" name="Bildobjekt 3" descr="ergonomibil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3423" y="2020192"/>
            <a:ext cx="5082348" cy="1989376"/>
          </a:xfrm>
          <a:prstGeom prst="rect">
            <a:avLst/>
          </a:prstGeom>
        </p:spPr>
      </p:pic>
    </p:spTree>
    <p:extLst>
      <p:ext uri="{BB962C8B-B14F-4D97-AF65-F5344CB8AC3E}">
        <p14:creationId xmlns:p14="http://schemas.microsoft.com/office/powerpoint/2010/main" val="13328189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wipe(down)">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lstStyle/>
          <a:p>
            <a:pPr marL="0" indent="0">
              <a:buNone/>
            </a:pPr>
            <a:endParaRPr lang="sv-SE" dirty="0" smtClean="0"/>
          </a:p>
          <a:p>
            <a:pPr marL="0" indent="0">
              <a:buNone/>
            </a:pPr>
            <a:endParaRPr lang="sv-SE" dirty="0" smtClean="0"/>
          </a:p>
          <a:p>
            <a:pPr marL="0" indent="0">
              <a:buNone/>
            </a:pPr>
            <a:endParaRPr lang="sv-SE" dirty="0"/>
          </a:p>
          <a:p>
            <a:pPr marL="0" indent="0">
              <a:buNone/>
            </a:pPr>
            <a:r>
              <a:rPr lang="sv-SE" dirty="0" smtClean="0"/>
              <a:t>Vid all belastning bildas en </a:t>
            </a:r>
            <a:r>
              <a:rPr lang="sv-SE" i="1" dirty="0" smtClean="0"/>
              <a:t>hävstångseffekt</a:t>
            </a:r>
            <a:r>
              <a:rPr lang="sv-SE" dirty="0" smtClean="0"/>
              <a:t> mellan </a:t>
            </a:r>
          </a:p>
          <a:p>
            <a:pPr marL="0" indent="0">
              <a:buNone/>
            </a:pPr>
            <a:r>
              <a:rPr lang="sv-SE" dirty="0" smtClean="0"/>
              <a:t>den led som utgör rörelsen, </a:t>
            </a:r>
            <a:r>
              <a:rPr lang="sv-SE" i="1" dirty="0" smtClean="0"/>
              <a:t>rotationscentrum</a:t>
            </a:r>
            <a:r>
              <a:rPr lang="sv-SE" dirty="0" smtClean="0"/>
              <a:t> och </a:t>
            </a:r>
            <a:r>
              <a:rPr lang="sv-SE" i="1" dirty="0" smtClean="0"/>
              <a:t>belastningscentrum</a:t>
            </a:r>
            <a:endParaRPr lang="sv-SE" i="1" dirty="0"/>
          </a:p>
        </p:txBody>
      </p:sp>
      <p:pic>
        <p:nvPicPr>
          <p:cNvPr id="4" name="Bildobjekt 3" descr="h&amp;auml;vst&amp;aring;n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46704" y="4271316"/>
            <a:ext cx="4558993" cy="2205684"/>
          </a:xfrm>
          <a:prstGeom prst="rect">
            <a:avLst/>
          </a:prstGeom>
        </p:spPr>
      </p:pic>
    </p:spTree>
    <p:extLst>
      <p:ext uri="{BB962C8B-B14F-4D97-AF65-F5344CB8AC3E}">
        <p14:creationId xmlns:p14="http://schemas.microsoft.com/office/powerpoint/2010/main" val="298507250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marL="0" indent="0">
              <a:buNone/>
            </a:pPr>
            <a:r>
              <a:rPr lang="sv-SE" b="1" dirty="0"/>
              <a:t>Den fysiska miljön</a:t>
            </a:r>
          </a:p>
          <a:p>
            <a:pPr marL="0" indent="0">
              <a:buNone/>
            </a:pPr>
            <a:endParaRPr lang="sv-SE" b="1" dirty="0" smtClean="0"/>
          </a:p>
          <a:p>
            <a:pPr marL="0" indent="0">
              <a:buNone/>
            </a:pPr>
            <a:r>
              <a:rPr lang="sv-SE" dirty="0" smtClean="0"/>
              <a:t>Disktryck:</a:t>
            </a:r>
          </a:p>
          <a:p>
            <a:r>
              <a:rPr lang="sv-SE" dirty="0" smtClean="0"/>
              <a:t>Att lyfta tungt kan vara särskilt ansträngande för </a:t>
            </a:r>
          </a:p>
          <a:p>
            <a:pPr marL="0" indent="0">
              <a:buNone/>
            </a:pPr>
            <a:r>
              <a:rPr lang="sv-SE" dirty="0" smtClean="0"/>
              <a:t>  ryggen</a:t>
            </a:r>
          </a:p>
          <a:p>
            <a:r>
              <a:rPr lang="sv-SE" dirty="0" smtClean="0"/>
              <a:t>Ryggraden, 24kotor, broskskiva (ryggdisk)</a:t>
            </a:r>
          </a:p>
          <a:p>
            <a:r>
              <a:rPr lang="sv-SE" dirty="0" smtClean="0"/>
              <a:t>Diskarna har en avgörande roll för ryggens </a:t>
            </a:r>
          </a:p>
          <a:p>
            <a:pPr marL="0" indent="0">
              <a:buNone/>
            </a:pPr>
            <a:r>
              <a:rPr lang="sv-SE" dirty="0" smtClean="0"/>
              <a:t>  rörlighet</a:t>
            </a:r>
          </a:p>
          <a:p>
            <a:r>
              <a:rPr lang="sv-SE" dirty="0" smtClean="0"/>
              <a:t>Ojämnt tryck kan leda till diskbrock </a:t>
            </a:r>
            <a:endParaRPr lang="sv-SE" dirty="0"/>
          </a:p>
        </p:txBody>
      </p:sp>
      <p:pic>
        <p:nvPicPr>
          <p:cNvPr id="4" name="Bildobjekt 3" descr="spine-3.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59304" y="841866"/>
            <a:ext cx="1372329" cy="6016134"/>
          </a:xfrm>
          <a:prstGeom prst="rect">
            <a:avLst/>
          </a:prstGeom>
        </p:spPr>
      </p:pic>
    </p:spTree>
    <p:extLst>
      <p:ext uri="{BB962C8B-B14F-4D97-AF65-F5344CB8AC3E}">
        <p14:creationId xmlns:p14="http://schemas.microsoft.com/office/powerpoint/2010/main" val="408568263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Ergonomi</a:t>
            </a:r>
            <a:endParaRPr lang="sv-SE" dirty="0"/>
          </a:p>
        </p:txBody>
      </p:sp>
      <p:sp>
        <p:nvSpPr>
          <p:cNvPr id="3" name="Platshållare för innehåll 2"/>
          <p:cNvSpPr>
            <a:spLocks noGrp="1"/>
          </p:cNvSpPr>
          <p:nvPr>
            <p:ph idx="1"/>
          </p:nvPr>
        </p:nvSpPr>
        <p:spPr/>
        <p:txBody>
          <a:bodyPr/>
          <a:lstStyle/>
          <a:p>
            <a:r>
              <a:rPr lang="sv-SE" dirty="0" smtClean="0"/>
              <a:t>Läran om anpassning av arbete och miljö till människan behov och förutsättningar</a:t>
            </a:r>
          </a:p>
          <a:p>
            <a:endParaRPr lang="sv-SE" dirty="0"/>
          </a:p>
          <a:p>
            <a:r>
              <a:rPr lang="sv-SE" dirty="0" smtClean="0"/>
              <a:t>Vad innebär detta? Ge exempel</a:t>
            </a:r>
            <a:endParaRPr lang="sv-SE" dirty="0"/>
          </a:p>
        </p:txBody>
      </p:sp>
    </p:spTree>
    <p:extLst>
      <p:ext uri="{BB962C8B-B14F-4D97-AF65-F5344CB8AC3E}">
        <p14:creationId xmlns:p14="http://schemas.microsoft.com/office/powerpoint/2010/main" val="20587585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Sömn</a:t>
            </a:r>
            <a:endParaRPr lang="sv-SE" dirty="0"/>
          </a:p>
        </p:txBody>
      </p:sp>
      <p:sp>
        <p:nvSpPr>
          <p:cNvPr id="3" name="Platshållare för innehåll 2"/>
          <p:cNvSpPr>
            <a:spLocks noGrp="1"/>
          </p:cNvSpPr>
          <p:nvPr>
            <p:ph idx="1"/>
          </p:nvPr>
        </p:nvSpPr>
        <p:spPr/>
        <p:txBody>
          <a:bodyPr/>
          <a:lstStyle/>
          <a:p>
            <a:r>
              <a:rPr lang="sv-SE" dirty="0" smtClean="0"/>
              <a:t>Sover 1/3 av våra liv</a:t>
            </a:r>
            <a:r>
              <a:rPr lang="sv-SE" dirty="0" smtClean="0"/>
              <a:t>.</a:t>
            </a:r>
            <a:endParaRPr lang="sv-SE" dirty="0" smtClean="0"/>
          </a:p>
          <a:p>
            <a:r>
              <a:rPr lang="sv-SE" dirty="0" smtClean="0"/>
              <a:t>Återhämtning </a:t>
            </a:r>
          </a:p>
          <a:p>
            <a:r>
              <a:rPr lang="sv-SE" dirty="0" smtClean="0"/>
              <a:t>Hjälper kroppen att hålla sig frisk </a:t>
            </a:r>
          </a:p>
          <a:p>
            <a:r>
              <a:rPr lang="sv-SE" dirty="0" smtClean="0"/>
              <a:t>Reglerar aptit för att motverka övervikt </a:t>
            </a:r>
          </a:p>
          <a:p>
            <a:r>
              <a:rPr lang="sv-SE" dirty="0" smtClean="0"/>
              <a:t>Sömnbehov (individuellt)</a:t>
            </a:r>
          </a:p>
          <a:p>
            <a:r>
              <a:rPr lang="sv-SE" dirty="0" smtClean="0"/>
              <a:t>Sömnstörning </a:t>
            </a:r>
          </a:p>
          <a:p>
            <a:endParaRPr lang="sv-SE" dirty="0"/>
          </a:p>
        </p:txBody>
      </p:sp>
      <p:pic>
        <p:nvPicPr>
          <p:cNvPr id="4" name="Bildobjekt 3" descr="skalmansleep_49693334-300x24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2064" y="3973297"/>
            <a:ext cx="3139571" cy="2543052"/>
          </a:xfrm>
          <a:prstGeom prst="rect">
            <a:avLst/>
          </a:prstGeom>
        </p:spPr>
      </p:pic>
    </p:spTree>
    <p:extLst>
      <p:ext uri="{BB962C8B-B14F-4D97-AF65-F5344CB8AC3E}">
        <p14:creationId xmlns:p14="http://schemas.microsoft.com/office/powerpoint/2010/main" val="32401398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Sömn</a:t>
            </a:r>
            <a:endParaRPr lang="sv-SE" dirty="0"/>
          </a:p>
        </p:txBody>
      </p:sp>
      <p:sp>
        <p:nvSpPr>
          <p:cNvPr id="3" name="Platshållare för innehåll 2"/>
          <p:cNvSpPr>
            <a:spLocks noGrp="1"/>
          </p:cNvSpPr>
          <p:nvPr>
            <p:ph idx="1"/>
          </p:nvPr>
        </p:nvSpPr>
        <p:spPr/>
        <p:txBody>
          <a:bodyPr/>
          <a:lstStyle/>
          <a:p>
            <a:pPr marL="0" indent="0">
              <a:buNone/>
            </a:pPr>
            <a:r>
              <a:rPr lang="sv-SE" b="1" dirty="0" smtClean="0"/>
              <a:t>Bra förutsättningar för god sömn:</a:t>
            </a:r>
          </a:p>
          <a:p>
            <a:pPr marL="0" indent="0">
              <a:buNone/>
            </a:pPr>
            <a:endParaRPr lang="sv-SE" b="1" dirty="0" smtClean="0"/>
          </a:p>
          <a:p>
            <a:r>
              <a:rPr lang="sv-SE" dirty="0" smtClean="0"/>
              <a:t>Lägg dig inte utan att vara sömnig </a:t>
            </a:r>
          </a:p>
          <a:p>
            <a:r>
              <a:rPr lang="sv-SE" dirty="0" smtClean="0"/>
              <a:t>Vara ner 2h innan, viktigt att var avslappnad</a:t>
            </a:r>
          </a:p>
          <a:p>
            <a:r>
              <a:rPr lang="sv-SE" dirty="0" smtClean="0"/>
              <a:t>Undvik kaffe, te, läsk eller energidryck, 6h innan du går och lägger dig</a:t>
            </a:r>
          </a:p>
          <a:p>
            <a:r>
              <a:rPr lang="sv-SE" dirty="0" smtClean="0"/>
              <a:t>Mörkt, svalt och tyst i rummet</a:t>
            </a:r>
          </a:p>
          <a:p>
            <a:r>
              <a:rPr lang="sv-SE" dirty="0" smtClean="0"/>
              <a:t>Undvik att arbeta eller titta på tv i sängen</a:t>
            </a:r>
          </a:p>
          <a:p>
            <a:r>
              <a:rPr lang="sv-SE" dirty="0" smtClean="0"/>
              <a:t>Lägg dig inom regelbundna tider</a:t>
            </a:r>
          </a:p>
          <a:p>
            <a:endParaRPr lang="sv-SE" dirty="0" smtClean="0"/>
          </a:p>
          <a:p>
            <a:endParaRPr lang="sv-SE" dirty="0" smtClean="0"/>
          </a:p>
          <a:p>
            <a:endParaRPr lang="sv-SE" dirty="0" smtClean="0"/>
          </a:p>
          <a:p>
            <a:endParaRPr lang="sv-SE" dirty="0" smtClean="0"/>
          </a:p>
        </p:txBody>
      </p:sp>
    </p:spTree>
    <p:extLst>
      <p:ext uri="{BB962C8B-B14F-4D97-AF65-F5344CB8AC3E}">
        <p14:creationId xmlns:p14="http://schemas.microsoft.com/office/powerpoint/2010/main" val="1984592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Ljud, ljus och luft</a:t>
            </a:r>
            <a:endParaRPr lang="sv-SE" dirty="0"/>
          </a:p>
        </p:txBody>
      </p:sp>
      <p:sp>
        <p:nvSpPr>
          <p:cNvPr id="3" name="Platshållare för innehåll 2"/>
          <p:cNvSpPr>
            <a:spLocks noGrp="1"/>
          </p:cNvSpPr>
          <p:nvPr>
            <p:ph idx="1"/>
          </p:nvPr>
        </p:nvSpPr>
        <p:spPr/>
        <p:txBody>
          <a:bodyPr/>
          <a:lstStyle/>
          <a:p>
            <a:endParaRPr lang="sv-SE" dirty="0" smtClean="0"/>
          </a:p>
          <a:p>
            <a:r>
              <a:rPr lang="sv-SE" dirty="0" smtClean="0"/>
              <a:t>Behaglig rumstemperatur, 20-24 grader </a:t>
            </a:r>
          </a:p>
          <a:p>
            <a:r>
              <a:rPr lang="sv-SE" dirty="0" smtClean="0"/>
              <a:t>Ordentligt upplyst</a:t>
            </a:r>
          </a:p>
          <a:p>
            <a:r>
              <a:rPr lang="sv-SE" dirty="0" smtClean="0"/>
              <a:t>Låg ljudnivå</a:t>
            </a:r>
          </a:p>
          <a:p>
            <a:r>
              <a:rPr lang="sv-SE" dirty="0" smtClean="0"/>
              <a:t>Väl ventilerad</a:t>
            </a:r>
            <a:endParaRPr lang="sv-SE" dirty="0"/>
          </a:p>
        </p:txBody>
      </p:sp>
      <p:pic>
        <p:nvPicPr>
          <p:cNvPr id="4" name="Bildobjekt 3" descr="vadarbuller-200x20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4353" y="2596683"/>
            <a:ext cx="2982465" cy="2982465"/>
          </a:xfrm>
          <a:prstGeom prst="rect">
            <a:avLst/>
          </a:prstGeom>
        </p:spPr>
      </p:pic>
    </p:spTree>
    <p:extLst>
      <p:ext uri="{BB962C8B-B14F-4D97-AF65-F5344CB8AC3E}">
        <p14:creationId xmlns:p14="http://schemas.microsoft.com/office/powerpoint/2010/main" val="354220705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Arbets- och studiemiljö</a:t>
            </a:r>
            <a:endParaRPr lang="sv-SE" dirty="0"/>
          </a:p>
        </p:txBody>
      </p:sp>
      <p:sp>
        <p:nvSpPr>
          <p:cNvPr id="3" name="Platshållare för innehåll 2"/>
          <p:cNvSpPr>
            <a:spLocks noGrp="1"/>
          </p:cNvSpPr>
          <p:nvPr>
            <p:ph idx="1"/>
          </p:nvPr>
        </p:nvSpPr>
        <p:spPr/>
        <p:txBody>
          <a:bodyPr/>
          <a:lstStyle/>
          <a:p>
            <a:r>
              <a:rPr lang="sv-SE" dirty="0" smtClean="0"/>
              <a:t>Vi kommer att titta på arbets- och studiemiljön ur ett psykologiskt perspektiv och därefter ur ett fysiskt perspektiv. </a:t>
            </a:r>
            <a:endParaRPr lang="sv-SE" dirty="0"/>
          </a:p>
        </p:txBody>
      </p:sp>
    </p:spTree>
    <p:extLst>
      <p:ext uri="{BB962C8B-B14F-4D97-AF65-F5344CB8AC3E}">
        <p14:creationId xmlns:p14="http://schemas.microsoft.com/office/powerpoint/2010/main" val="185010523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Arbets- och studiemiljö</a:t>
            </a:r>
          </a:p>
        </p:txBody>
      </p:sp>
      <p:sp>
        <p:nvSpPr>
          <p:cNvPr id="3" name="Platshållare för innehåll 2"/>
          <p:cNvSpPr>
            <a:spLocks noGrp="1"/>
          </p:cNvSpPr>
          <p:nvPr>
            <p:ph idx="1"/>
          </p:nvPr>
        </p:nvSpPr>
        <p:spPr/>
        <p:txBody>
          <a:bodyPr/>
          <a:lstStyle/>
          <a:p>
            <a:pPr marL="0" indent="0">
              <a:buNone/>
            </a:pPr>
            <a:r>
              <a:rPr lang="sv-SE" b="1" dirty="0" smtClean="0"/>
              <a:t>Den psykologiska miljön</a:t>
            </a:r>
          </a:p>
          <a:p>
            <a:pPr marL="0" indent="0">
              <a:buNone/>
            </a:pPr>
            <a:endParaRPr lang="sv-SE" b="1" dirty="0" smtClean="0"/>
          </a:p>
          <a:p>
            <a:pPr marL="0" indent="0">
              <a:buNone/>
            </a:pPr>
            <a:r>
              <a:rPr lang="sv-SE" dirty="0" smtClean="0"/>
              <a:t>Har tre faktorer:</a:t>
            </a:r>
          </a:p>
          <a:p>
            <a:r>
              <a:rPr lang="sv-SE" dirty="0" smtClean="0"/>
              <a:t>Krav, kontroll och socialt stöd </a:t>
            </a:r>
            <a:endParaRPr lang="sv-SE" dirty="0"/>
          </a:p>
        </p:txBody>
      </p:sp>
    </p:spTree>
    <p:extLst>
      <p:ext uri="{BB962C8B-B14F-4D97-AF65-F5344CB8AC3E}">
        <p14:creationId xmlns:p14="http://schemas.microsoft.com/office/powerpoint/2010/main" val="419941500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marL="0" indent="0">
              <a:buNone/>
            </a:pPr>
            <a:r>
              <a:rPr lang="sv-SE" b="1" dirty="0"/>
              <a:t>Den psykologiska miljön</a:t>
            </a:r>
          </a:p>
          <a:p>
            <a:endParaRPr lang="sv-SE" dirty="0" smtClean="0"/>
          </a:p>
          <a:p>
            <a:pPr marL="0" indent="0">
              <a:buNone/>
            </a:pPr>
            <a:r>
              <a:rPr lang="sv-SE" dirty="0" smtClean="0"/>
              <a:t>Krav:</a:t>
            </a:r>
          </a:p>
          <a:p>
            <a:r>
              <a:rPr lang="sv-SE" dirty="0" smtClean="0"/>
              <a:t>Prov</a:t>
            </a:r>
          </a:p>
          <a:p>
            <a:r>
              <a:rPr lang="sv-SE" dirty="0" smtClean="0"/>
              <a:t>Passa in i olika grupper</a:t>
            </a:r>
          </a:p>
          <a:p>
            <a:r>
              <a:rPr lang="sv-SE" dirty="0" smtClean="0"/>
              <a:t>Räcker inte till, största</a:t>
            </a:r>
          </a:p>
          <a:p>
            <a:pPr marL="0" indent="0">
              <a:buNone/>
            </a:pPr>
            <a:r>
              <a:rPr lang="sv-SE" dirty="0" smtClean="0"/>
              <a:t>  stressen är kraven på </a:t>
            </a:r>
          </a:p>
          <a:p>
            <a:pPr marL="0" indent="0">
              <a:buNone/>
            </a:pPr>
            <a:r>
              <a:rPr lang="sv-SE" dirty="0" smtClean="0"/>
              <a:t>  oss själva</a:t>
            </a:r>
            <a:endParaRPr lang="sv-SE" dirty="0"/>
          </a:p>
        </p:txBody>
      </p:sp>
      <p:pic>
        <p:nvPicPr>
          <p:cNvPr id="4" name="Bildobjekt 3" descr="mh90041733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9984" y="3576429"/>
            <a:ext cx="5034016" cy="2687627"/>
          </a:xfrm>
          <a:prstGeom prst="rect">
            <a:avLst/>
          </a:prstGeom>
        </p:spPr>
      </p:pic>
    </p:spTree>
    <p:extLst>
      <p:ext uri="{BB962C8B-B14F-4D97-AF65-F5344CB8AC3E}">
        <p14:creationId xmlns:p14="http://schemas.microsoft.com/office/powerpoint/2010/main" val="144557697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marL="0" indent="0">
              <a:buNone/>
            </a:pPr>
            <a:r>
              <a:rPr lang="sv-SE" b="1" dirty="0"/>
              <a:t>Den psykologiska miljön</a:t>
            </a:r>
          </a:p>
          <a:p>
            <a:pPr marL="0" indent="0">
              <a:buNone/>
            </a:pPr>
            <a:endParaRPr lang="sv-SE" dirty="0"/>
          </a:p>
          <a:p>
            <a:pPr marL="0" indent="0">
              <a:buNone/>
            </a:pPr>
            <a:r>
              <a:rPr lang="sv-SE" dirty="0" smtClean="0"/>
              <a:t>Kontroll:</a:t>
            </a:r>
          </a:p>
          <a:p>
            <a:r>
              <a:rPr lang="sv-SE" dirty="0" smtClean="0"/>
              <a:t>Det inflytande man har över en situation, ex läraren sätter ett orättvis betyg</a:t>
            </a:r>
          </a:p>
          <a:p>
            <a:r>
              <a:rPr lang="sv-SE" dirty="0" smtClean="0"/>
              <a:t>Situationer du inte kan </a:t>
            </a:r>
          </a:p>
          <a:p>
            <a:pPr marL="0" indent="0">
              <a:buNone/>
            </a:pPr>
            <a:r>
              <a:rPr lang="sv-SE" dirty="0" smtClean="0"/>
              <a:t>  påverka</a:t>
            </a:r>
            <a:endParaRPr lang="sv-SE" dirty="0"/>
          </a:p>
        </p:txBody>
      </p:sp>
      <p:pic>
        <p:nvPicPr>
          <p:cNvPr id="4" name="Bildobjekt 3" descr="кадр.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67460" y="3845151"/>
            <a:ext cx="3424174" cy="2347561"/>
          </a:xfrm>
          <a:prstGeom prst="rect">
            <a:avLst/>
          </a:prstGeom>
        </p:spPr>
      </p:pic>
    </p:spTree>
    <p:extLst>
      <p:ext uri="{BB962C8B-B14F-4D97-AF65-F5344CB8AC3E}">
        <p14:creationId xmlns:p14="http://schemas.microsoft.com/office/powerpoint/2010/main" val="270805782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ydlighet">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Tydlighet.thmx</Template>
  <TotalTime>184</TotalTime>
  <Words>415</Words>
  <Application>Microsoft Macintosh PowerPoint</Application>
  <PresentationFormat>Bildspel på skärmen (4:3)</PresentationFormat>
  <Paragraphs>76</Paragraphs>
  <Slides>12</Slides>
  <Notes>1</Notes>
  <HiddenSlides>0</HiddenSlides>
  <MMClips>0</MMClips>
  <ScaleCrop>false</ScaleCrop>
  <HeadingPairs>
    <vt:vector size="4" baseType="variant">
      <vt:variant>
        <vt:lpstr>Tema</vt:lpstr>
      </vt:variant>
      <vt:variant>
        <vt:i4>1</vt:i4>
      </vt:variant>
      <vt:variant>
        <vt:lpstr>Bildrubriker</vt:lpstr>
      </vt:variant>
      <vt:variant>
        <vt:i4>12</vt:i4>
      </vt:variant>
    </vt:vector>
  </HeadingPairs>
  <TitlesOfParts>
    <vt:vector size="13" baseType="lpstr">
      <vt:lpstr>Tydlighet</vt:lpstr>
      <vt:lpstr>Ergonomi</vt:lpstr>
      <vt:lpstr>Ergonomi</vt:lpstr>
      <vt:lpstr>Sömn</vt:lpstr>
      <vt:lpstr>Sömn</vt:lpstr>
      <vt:lpstr>Ljud, ljus och luft</vt:lpstr>
      <vt:lpstr>Arbets- och studiemiljö</vt:lpstr>
      <vt:lpstr>Arbets- och studiemiljö</vt:lpstr>
      <vt:lpstr>PowerPoint-presentation</vt:lpstr>
      <vt:lpstr>PowerPoint-presentation</vt:lpstr>
      <vt:lpstr>Arbets- och studiemiljö</vt:lpstr>
      <vt:lpstr>PowerPoint-presentation</vt:lpstr>
      <vt:lpstr>PowerPoint-presentation</vt:lpstr>
    </vt:vector>
  </TitlesOfParts>
  <Company>Gymnastik och idrottshögskolan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Ergonomi</dc:title>
  <dc:creator>Christin Yousef</dc:creator>
  <cp:lastModifiedBy>Christin Yousef</cp:lastModifiedBy>
  <cp:revision>15</cp:revision>
  <dcterms:created xsi:type="dcterms:W3CDTF">2018-04-09T19:57:22Z</dcterms:created>
  <dcterms:modified xsi:type="dcterms:W3CDTF">2018-04-10T09:02:40Z</dcterms:modified>
</cp:coreProperties>
</file>