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8" r:id="rId2"/>
    <p:sldId id="259"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64169" autoAdjust="0"/>
  </p:normalViewPr>
  <p:slideViewPr>
    <p:cSldViewPr>
      <p:cViewPr varScale="1">
        <p:scale>
          <a:sx n="73" d="100"/>
          <a:sy n="73" d="100"/>
        </p:scale>
        <p:origin x="195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2F52742-322A-4B15-8ED2-03C48F34AC52}" type="datetimeFigureOut">
              <a:rPr lang="sv-SE" smtClean="0"/>
              <a:t>2017-11-15</a:t>
            </a:fld>
            <a:endParaRPr lang="sv-SE"/>
          </a:p>
        </p:txBody>
      </p:sp>
      <p:sp>
        <p:nvSpPr>
          <p:cNvPr id="4" name="Platshållare för bildobjekt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AB58259-5079-4739-B0D2-B95D1C07A7B5}" type="slidenum">
              <a:rPr lang="sv-SE" smtClean="0"/>
              <a:t>‹#›</a:t>
            </a:fld>
            <a:endParaRPr lang="sv-SE"/>
          </a:p>
        </p:txBody>
      </p:sp>
    </p:spTree>
    <p:extLst>
      <p:ext uri="{BB962C8B-B14F-4D97-AF65-F5344CB8AC3E}">
        <p14:creationId xmlns:p14="http://schemas.microsoft.com/office/powerpoint/2010/main" val="365705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Tänk dej din livssituation som ett bastant/stadigt marmorbord med tre ben. Bordsskivan representerar ditt sociala liv . Ett ben står för skola eller arbete, ett ben står för att träna och tävla och det tredje benet utgör exempel på ditt sätt att äta och vila. Dessa fyra delar bidrar tillsammans ett oerhört starkt och stabilt bord. Bordets styrka och stabilitet är helt beroende av alla sina fyra delar, vilket gör att faller en så faller alla. Har du det tufft i ditt sociala liv under en period kanske bordsskivan spricker. Det kan då bli svårt att prestera bra även om de övriga delarna fungerar bra. Likaså faller bordet om du exempelvis inte får till din återhämtning och ditt energiintag att fungera. </a:t>
            </a:r>
          </a:p>
          <a:p>
            <a:endParaRPr lang="sv-SE" dirty="0"/>
          </a:p>
          <a:p>
            <a:endParaRPr lang="sv-SE" dirty="0"/>
          </a:p>
        </p:txBody>
      </p:sp>
      <p:sp>
        <p:nvSpPr>
          <p:cNvPr id="4" name="Platshållare för bildnummer 3"/>
          <p:cNvSpPr>
            <a:spLocks noGrp="1"/>
          </p:cNvSpPr>
          <p:nvPr>
            <p:ph type="sldNum" sz="quarter" idx="10"/>
          </p:nvPr>
        </p:nvSpPr>
        <p:spPr/>
        <p:txBody>
          <a:bodyPr/>
          <a:lstStyle/>
          <a:p>
            <a:fld id="{CAB58259-5079-4739-B0D2-B95D1C07A7B5}" type="slidenum">
              <a:rPr lang="sv-SE" smtClean="0"/>
              <a:t>2</a:t>
            </a:fld>
            <a:endParaRPr lang="sv-SE"/>
          </a:p>
        </p:txBody>
      </p:sp>
    </p:spTree>
    <p:extLst>
      <p:ext uri="{BB962C8B-B14F-4D97-AF65-F5344CB8AC3E}">
        <p14:creationId xmlns:p14="http://schemas.microsoft.com/office/powerpoint/2010/main" val="10838245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eaLnBrk="1" fontAlgn="auto" hangingPunct="1">
              <a:spcBef>
                <a:spcPts val="0"/>
              </a:spcBef>
              <a:spcAft>
                <a:spcPts val="0"/>
              </a:spcAft>
              <a:defRPr/>
            </a:pPr>
            <a:endParaRPr lang="sv-SE" dirty="0">
              <a:latin typeface="Arial" pitchFamily="34" charset="0"/>
            </a:endParaRPr>
          </a:p>
          <a:p>
            <a:pPr eaLnBrk="1" fontAlgn="auto" hangingPunct="1">
              <a:spcBef>
                <a:spcPts val="0"/>
              </a:spcBef>
              <a:spcAft>
                <a:spcPts val="0"/>
              </a:spcAft>
              <a:defRPr/>
            </a:pPr>
            <a:r>
              <a:rPr lang="sv-SE" dirty="0"/>
              <a:t>När vi äter kolhydratrika livsmedel ger de oss olika snabba glukos och insulinhöjningar i blodet efter måltiden. Därav uttrycket långsamma och snabba livsmedel.</a:t>
            </a:r>
          </a:p>
          <a:p>
            <a:pPr eaLnBrk="1" fontAlgn="auto" hangingPunct="1">
              <a:spcBef>
                <a:spcPts val="0"/>
              </a:spcBef>
              <a:spcAft>
                <a:spcPts val="0"/>
              </a:spcAft>
              <a:defRPr/>
            </a:pPr>
            <a:endParaRPr lang="sv-SE" dirty="0"/>
          </a:p>
          <a:p>
            <a:pPr eaLnBrk="1" fontAlgn="auto" hangingPunct="1">
              <a:spcBef>
                <a:spcPts val="0"/>
              </a:spcBef>
              <a:spcAft>
                <a:spcPts val="0"/>
              </a:spcAft>
              <a:defRPr/>
            </a:pPr>
            <a:r>
              <a:rPr lang="sv-SE" dirty="0"/>
              <a:t>De snabba livsmedlen ger en snabb och hög blodsockerhöjning medan de långsamma ger en långsam och låg höjning. Vitt bröd, cornflakes, banan, potatismos och sportdryck räknas som snabba livsmedel.</a:t>
            </a:r>
          </a:p>
          <a:p>
            <a:pPr eaLnBrk="1" fontAlgn="auto" hangingPunct="1">
              <a:spcBef>
                <a:spcPts val="0"/>
              </a:spcBef>
              <a:spcAft>
                <a:spcPts val="0"/>
              </a:spcAft>
              <a:defRPr/>
            </a:pPr>
            <a:endParaRPr lang="sv-SE" dirty="0"/>
          </a:p>
          <a:p>
            <a:pPr eaLnBrk="1" fontAlgn="auto" hangingPunct="1">
              <a:spcBef>
                <a:spcPts val="0"/>
              </a:spcBef>
              <a:spcAft>
                <a:spcPts val="0"/>
              </a:spcAft>
              <a:defRPr/>
            </a:pPr>
            <a:r>
              <a:rPr lang="sv-SE" dirty="0"/>
              <a:t>Vid tester används det vita brödet som en referens där man satt det Glykemiska indexet till 100 (ett högre utslag än vitt bröd ger ett GI på mer än 100). Ett lägre GI ger ett långsammare livsmedel medan ett högre GI ger ett snabbare livsmedel. Det som påverkar det glykemiska värdet är </a:t>
            </a:r>
            <a:r>
              <a:rPr lang="sv-SE" dirty="0" err="1"/>
              <a:t>bla</a:t>
            </a:r>
            <a:r>
              <a:rPr lang="sv-SE" dirty="0"/>
              <a:t>:</a:t>
            </a:r>
          </a:p>
          <a:p>
            <a:pPr eaLnBrk="1" fontAlgn="auto" hangingPunct="1">
              <a:spcBef>
                <a:spcPts val="0"/>
              </a:spcBef>
              <a:spcAft>
                <a:spcPts val="0"/>
              </a:spcAft>
              <a:buFont typeface="Arial" pitchFamily="34" charset="0"/>
              <a:buChar char="•"/>
              <a:defRPr/>
            </a:pPr>
            <a:r>
              <a:rPr lang="sv-SE" dirty="0"/>
              <a:t> ju mer finfördelad, desto snabbare livsmedel, högre GI. (potatis&lt;&gt;potatismos)</a:t>
            </a:r>
          </a:p>
          <a:p>
            <a:pPr eaLnBrk="1" fontAlgn="auto" hangingPunct="1">
              <a:spcBef>
                <a:spcPts val="0"/>
              </a:spcBef>
              <a:spcAft>
                <a:spcPts val="0"/>
              </a:spcAft>
              <a:buFont typeface="Arial" pitchFamily="34" charset="0"/>
              <a:buChar char="•"/>
              <a:defRPr/>
            </a:pPr>
            <a:r>
              <a:rPr lang="sv-SE" dirty="0"/>
              <a:t> I ett kompakt livsmedel som tex pasta har matsmältningsvätskorna svårt att komma åt stärkelsen och bryta ner den till glukos. Det tar därför längre tid innan glukosen kan tas upp i blodbanan och påverka blodglukosnivån.</a:t>
            </a:r>
          </a:p>
          <a:p>
            <a:pPr eaLnBrk="1" fontAlgn="auto" hangingPunct="1">
              <a:spcBef>
                <a:spcPts val="0"/>
              </a:spcBef>
              <a:spcAft>
                <a:spcPts val="0"/>
              </a:spcAft>
              <a:buFont typeface="Arial" pitchFamily="34" charset="0"/>
              <a:buChar char="•"/>
              <a:defRPr/>
            </a:pPr>
            <a:r>
              <a:rPr lang="sv-SE" dirty="0"/>
              <a:t>En biologisk struktur som innesluter stärkelsen och gör den svåråtkomlig vid matspjälkningen, gör livsmedlet långsamt. Exempel på det är hela korn i matbröd, bönor och linser. </a:t>
            </a:r>
          </a:p>
          <a:p>
            <a:pPr eaLnBrk="1" fontAlgn="auto" hangingPunct="1">
              <a:spcBef>
                <a:spcPts val="0"/>
              </a:spcBef>
              <a:spcAft>
                <a:spcPts val="0"/>
              </a:spcAft>
              <a:buFont typeface="Arial" pitchFamily="34" charset="0"/>
              <a:buChar char="•"/>
              <a:defRPr/>
            </a:pPr>
            <a:r>
              <a:rPr lang="sv-SE" dirty="0"/>
              <a:t>Lösliga fiber, som i äpplen och korngryn gör livsmedlet långsamt.</a:t>
            </a:r>
          </a:p>
          <a:p>
            <a:pPr eaLnBrk="1" fontAlgn="auto" hangingPunct="1">
              <a:spcBef>
                <a:spcPts val="0"/>
              </a:spcBef>
              <a:spcAft>
                <a:spcPts val="0"/>
              </a:spcAft>
              <a:buFont typeface="Arial" pitchFamily="34" charset="0"/>
              <a:buChar char="•"/>
              <a:defRPr/>
            </a:pPr>
            <a:r>
              <a:rPr lang="sv-SE" dirty="0"/>
              <a:t>Ett lågt pH-värde som i surdegsbröd ger ett lägre GI.</a:t>
            </a:r>
          </a:p>
          <a:p>
            <a:pPr eaLnBrk="1" fontAlgn="auto" hangingPunct="1">
              <a:spcBef>
                <a:spcPts val="0"/>
              </a:spcBef>
              <a:spcAft>
                <a:spcPts val="0"/>
              </a:spcAft>
              <a:defRPr/>
            </a:pPr>
            <a:endParaRPr lang="sv-SE" dirty="0"/>
          </a:p>
          <a:p>
            <a:pPr eaLnBrk="1" fontAlgn="auto" hangingPunct="1">
              <a:spcBef>
                <a:spcPts val="0"/>
              </a:spcBef>
              <a:spcAft>
                <a:spcPts val="0"/>
              </a:spcAft>
              <a:defRPr/>
            </a:pPr>
            <a:r>
              <a:rPr lang="sv-SE" dirty="0"/>
              <a:t>Bönor, pasta och spannmålsprodukter som är baserade på hela korn är några exempel på långsamma livsmedel.</a:t>
            </a:r>
          </a:p>
          <a:p>
            <a:pPr eaLnBrk="1" fontAlgn="auto" hangingPunct="1">
              <a:spcBef>
                <a:spcPts val="0"/>
              </a:spcBef>
              <a:spcAft>
                <a:spcPts val="0"/>
              </a:spcAft>
              <a:defRPr/>
            </a:pPr>
            <a:r>
              <a:rPr lang="sv-SE" dirty="0"/>
              <a:t>Generellt ska vi sträva efter att äta mer av de långsamma och mindre av de snabba livsmedlen, men för idrottaren kan de snabba vara fördelaktiga </a:t>
            </a:r>
            <a:r>
              <a:rPr lang="sv-SE" dirty="0" err="1"/>
              <a:t>vidf</a:t>
            </a:r>
            <a:r>
              <a:rPr lang="sv-SE" dirty="0"/>
              <a:t> vissa tillfällen. Efter ett hård träningspass eller efter en hård tävling som pågått länge ger de snabba livsmedlen en snabb återfyllning av muskelglykogenet. </a:t>
            </a:r>
          </a:p>
          <a:p>
            <a:pPr eaLnBrk="1" fontAlgn="auto" hangingPunct="1">
              <a:spcBef>
                <a:spcPts val="0"/>
              </a:spcBef>
              <a:spcAft>
                <a:spcPts val="0"/>
              </a:spcAft>
              <a:defRPr/>
            </a:pPr>
            <a:endParaRPr lang="sv-SE" dirty="0"/>
          </a:p>
          <a:p>
            <a:pPr eaLnBrk="1" fontAlgn="auto" hangingPunct="1">
              <a:spcBef>
                <a:spcPts val="0"/>
              </a:spcBef>
              <a:spcAft>
                <a:spcPts val="0"/>
              </a:spcAft>
              <a:defRPr/>
            </a:pPr>
            <a:r>
              <a:rPr lang="sv-SE" dirty="0"/>
              <a:t>Men man ska inte stirra sig blind på enskilda livsmedel utan titta på hela måltiden!</a:t>
            </a:r>
            <a:endParaRPr lang="sv-SE" dirty="0">
              <a:latin typeface="Arial" pitchFamily="34" charset="0"/>
            </a:endParaRPr>
          </a:p>
          <a:p>
            <a:pPr eaLnBrk="1" fontAlgn="auto" hangingPunct="1">
              <a:spcBef>
                <a:spcPts val="0"/>
              </a:spcBef>
              <a:spcAft>
                <a:spcPts val="0"/>
              </a:spcAft>
              <a:defRPr/>
            </a:pPr>
            <a:endParaRPr lang="sv-SE" dirty="0">
              <a:latin typeface="Arial" pitchFamily="34" charset="0"/>
            </a:endParaRPr>
          </a:p>
          <a:p>
            <a:pPr eaLnBrk="1" fontAlgn="auto" hangingPunct="1">
              <a:spcBef>
                <a:spcPts val="0"/>
              </a:spcBef>
              <a:spcAft>
                <a:spcPts val="0"/>
              </a:spcAft>
              <a:defRPr/>
            </a:pPr>
            <a:r>
              <a:rPr lang="sv-SE" dirty="0">
                <a:latin typeface="Arial" pitchFamily="34" charset="0"/>
              </a:rPr>
              <a:t>Den röda kurvan visar hur blodsockret påverkas av intag av snabba kolhydrater och den blå kurvan visar hur man påverkas av intag av långsamma kolhydrater. Man håller sig mätt längre av långsamma kolhydrater och minskar risken för </a:t>
            </a:r>
            <a:r>
              <a:rPr lang="sv-SE" dirty="0" err="1">
                <a:latin typeface="Arial" pitchFamily="34" charset="0"/>
              </a:rPr>
              <a:t>sötsug</a:t>
            </a:r>
            <a:r>
              <a:rPr lang="sv-SE" dirty="0">
                <a:latin typeface="Arial" pitchFamily="34" charset="0"/>
              </a:rPr>
              <a:t> och småätning i jämförelse med intag av snabba kolhydrater. Att inta snabba kolhydrater kan dock vara bra under och efter hårdare fysisk aktivitet!</a:t>
            </a:r>
          </a:p>
          <a:p>
            <a:pPr eaLnBrk="1" fontAlgn="auto" hangingPunct="1">
              <a:spcBef>
                <a:spcPts val="0"/>
              </a:spcBef>
              <a:spcAft>
                <a:spcPts val="0"/>
              </a:spcAft>
              <a:defRPr/>
            </a:pPr>
            <a:endParaRPr lang="sv-SE" dirty="0">
              <a:latin typeface="Arial" pitchFamily="34" charset="0"/>
            </a:endParaRPr>
          </a:p>
          <a:p>
            <a:pPr eaLnBrk="1" fontAlgn="auto" hangingPunct="1">
              <a:spcBef>
                <a:spcPts val="0"/>
              </a:spcBef>
              <a:spcAft>
                <a:spcPts val="0"/>
              </a:spcAft>
              <a:defRPr/>
            </a:pPr>
            <a:r>
              <a:rPr lang="sv-SE" dirty="0">
                <a:latin typeface="Arial" pitchFamily="34" charset="0"/>
              </a:rPr>
              <a:t>Kolhydrater som snabbt tas upp i kroppen snabbt, i form av ett snabbt livsmedel leder till en snabb blodsockerhöjning. Men mängden avgör! En stor mängd snabba kolhydrater resulterar i en större ökning.  Att blodsockret sänks igen är ett resultat av att insulin frisätts för att utjämna. Skulle sänkningen bli stor kan </a:t>
            </a:r>
            <a:r>
              <a:rPr lang="sv-SE" dirty="0" err="1">
                <a:latin typeface="Arial" pitchFamily="34" charset="0"/>
              </a:rPr>
              <a:t>glukagon</a:t>
            </a:r>
            <a:r>
              <a:rPr lang="sv-SE" dirty="0">
                <a:latin typeface="Arial" pitchFamily="34" charset="0"/>
              </a:rPr>
              <a:t> frisättas och höja blodsockret. Detta kan resultera i ett </a:t>
            </a:r>
            <a:r>
              <a:rPr lang="sv-SE" dirty="0" err="1">
                <a:latin typeface="Arial" pitchFamily="34" charset="0"/>
              </a:rPr>
              <a:t>sötsug</a:t>
            </a:r>
            <a:r>
              <a:rPr lang="sv-SE" dirty="0">
                <a:latin typeface="Arial" pitchFamily="34" charset="0"/>
              </a:rPr>
              <a:t>.</a:t>
            </a:r>
          </a:p>
          <a:p>
            <a:pPr eaLnBrk="1" fontAlgn="auto" hangingPunct="1">
              <a:spcBef>
                <a:spcPts val="0"/>
              </a:spcBef>
              <a:spcAft>
                <a:spcPts val="0"/>
              </a:spcAft>
              <a:defRPr/>
            </a:pPr>
            <a:endParaRPr lang="sv-SE" dirty="0"/>
          </a:p>
          <a:p>
            <a:endParaRPr lang="sv-SE" dirty="0"/>
          </a:p>
          <a:p>
            <a:endParaRPr lang="sv-SE" dirty="0"/>
          </a:p>
        </p:txBody>
      </p:sp>
      <p:sp>
        <p:nvSpPr>
          <p:cNvPr id="4" name="Platshållare för bildnummer 3"/>
          <p:cNvSpPr>
            <a:spLocks noGrp="1"/>
          </p:cNvSpPr>
          <p:nvPr>
            <p:ph type="sldNum" sz="quarter" idx="10"/>
          </p:nvPr>
        </p:nvSpPr>
        <p:spPr/>
        <p:txBody>
          <a:bodyPr/>
          <a:lstStyle/>
          <a:p>
            <a:fld id="{CAB58259-5079-4739-B0D2-B95D1C07A7B5}" type="slidenum">
              <a:rPr lang="sv-SE" smtClean="0"/>
              <a:t>13</a:t>
            </a:fld>
            <a:endParaRPr lang="sv-SE"/>
          </a:p>
        </p:txBody>
      </p:sp>
    </p:spTree>
    <p:extLst>
      <p:ext uri="{BB962C8B-B14F-4D97-AF65-F5344CB8AC3E}">
        <p14:creationId xmlns:p14="http://schemas.microsoft.com/office/powerpoint/2010/main" val="13178678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eaLnBrk="1" fontAlgn="auto" hangingPunct="1">
              <a:spcBef>
                <a:spcPts val="0"/>
              </a:spcBef>
              <a:spcAft>
                <a:spcPts val="0"/>
              </a:spcAft>
              <a:defRPr/>
            </a:pPr>
            <a:r>
              <a:rPr lang="sv-SE" dirty="0">
                <a:solidFill>
                  <a:srgbClr val="000000"/>
                </a:solidFill>
              </a:rPr>
              <a:t>Tex olja (raps- och olivolja), flytande margarin, fet fisk (lax, sill, makrill), avokado, nötter. </a:t>
            </a:r>
            <a:endParaRPr lang="sv-SE" dirty="0">
              <a:latin typeface="Arial" pitchFamily="34" charset="0"/>
            </a:endParaRPr>
          </a:p>
          <a:p>
            <a:pPr eaLnBrk="1" fontAlgn="auto" hangingPunct="1">
              <a:spcBef>
                <a:spcPts val="0"/>
              </a:spcBef>
              <a:spcAft>
                <a:spcPts val="0"/>
              </a:spcAft>
              <a:defRPr/>
            </a:pPr>
            <a:r>
              <a:rPr lang="sv-SE" dirty="0">
                <a:solidFill>
                  <a:srgbClr val="000000"/>
                </a:solidFill>
                <a:effectLst>
                  <a:outerShdw blurRad="38100" dist="38100" dir="2700000" algn="tl">
                    <a:srgbClr val="000000">
                      <a:alpha val="43137"/>
                    </a:srgbClr>
                  </a:outerShdw>
                </a:effectLst>
              </a:rPr>
              <a:t>Tex: smör, margarin, feta charkprodukter, mejeriprodukter. </a:t>
            </a:r>
          </a:p>
          <a:p>
            <a:pPr eaLnBrk="1" fontAlgn="auto" hangingPunct="1">
              <a:spcBef>
                <a:spcPts val="0"/>
              </a:spcBef>
              <a:spcAft>
                <a:spcPts val="0"/>
              </a:spcAft>
              <a:defRPr/>
            </a:pPr>
            <a:endParaRPr lang="sv-SE" dirty="0">
              <a:latin typeface="Arial" pitchFamily="34" charset="0"/>
            </a:endParaRPr>
          </a:p>
          <a:p>
            <a:pPr eaLnBrk="1" fontAlgn="auto" hangingPunct="1">
              <a:spcBef>
                <a:spcPts val="0"/>
              </a:spcBef>
              <a:spcAft>
                <a:spcPts val="0"/>
              </a:spcAft>
              <a:defRPr/>
            </a:pPr>
            <a:r>
              <a:rPr lang="sv-SE" dirty="0"/>
              <a:t>Transfett bildas när flytande växtoljor ”härdas”. Härdning är en teknik som används i livsmedelsindustrin för att göra fettet hårdare så att produkterna får önskad sprödhet, fasthet och smältpunkt. Det ökar även hållbarheten.</a:t>
            </a:r>
          </a:p>
          <a:p>
            <a:pPr eaLnBrk="1" fontAlgn="auto" hangingPunct="1">
              <a:spcBef>
                <a:spcPts val="0"/>
              </a:spcBef>
              <a:spcAft>
                <a:spcPts val="0"/>
              </a:spcAft>
              <a:defRPr/>
            </a:pPr>
            <a:br>
              <a:rPr lang="sv-SE" dirty="0"/>
            </a:br>
            <a:r>
              <a:rPr lang="sv-SE" dirty="0"/>
              <a:t>Vid härdning omvandlar man på kemisk väg det nyttiga omättade fettet till mättat fett, som är onyttigare. Om oljorna härdas fullt ut omvandlas alla omättade fettsyror till mättade. Ofta avbryts härdningen innan dess, och det är då det bildas transfettsyror.</a:t>
            </a:r>
          </a:p>
          <a:p>
            <a:pPr eaLnBrk="1" fontAlgn="auto" hangingPunct="1">
              <a:spcBef>
                <a:spcPts val="0"/>
              </a:spcBef>
              <a:spcAft>
                <a:spcPts val="0"/>
              </a:spcAft>
              <a:defRPr/>
            </a:pPr>
            <a:br>
              <a:rPr lang="sv-SE" dirty="0"/>
            </a:br>
            <a:r>
              <a:rPr lang="sv-SE" dirty="0"/>
              <a:t>Det finns också små mängder transfett naturligt i mejeriprodukter och kött från kor och får.</a:t>
            </a:r>
          </a:p>
          <a:p>
            <a:pPr eaLnBrk="1" fontAlgn="auto" hangingPunct="1">
              <a:spcBef>
                <a:spcPts val="0"/>
              </a:spcBef>
              <a:spcAft>
                <a:spcPts val="0"/>
              </a:spcAft>
              <a:defRPr/>
            </a:pPr>
            <a:r>
              <a:rPr lang="sv-SE" dirty="0"/>
              <a:t>Studier från 2008 pekar på att ett högt intag av transfett kan vara kopplat till ökad risk för bröstcancer (8,9) eller prostatacancer (10,11). Utifrån studierna kan man dock inte utesluta att andra faktorer i kosten eller livsstilen skulle kunna ligga bakom sambandet. Läs mer om transfett och cancer på länken till höger.</a:t>
            </a:r>
          </a:p>
          <a:p>
            <a:pPr eaLnBrk="1" fontAlgn="auto" hangingPunct="1">
              <a:spcBef>
                <a:spcPts val="0"/>
              </a:spcBef>
              <a:spcAft>
                <a:spcPts val="0"/>
              </a:spcAft>
              <a:defRPr/>
            </a:pPr>
            <a:r>
              <a:rPr lang="sv-SE" dirty="0"/>
              <a:t> </a:t>
            </a:r>
          </a:p>
          <a:p>
            <a:pPr eaLnBrk="1" fontAlgn="auto" hangingPunct="1">
              <a:spcBef>
                <a:spcPts val="0"/>
              </a:spcBef>
              <a:spcAft>
                <a:spcPts val="0"/>
              </a:spcAft>
              <a:defRPr/>
            </a:pPr>
            <a:r>
              <a:rPr lang="sv-SE" dirty="0"/>
              <a:t>Det diskuteras också om transfett skulle kunna öka risken för typ 2 diabetes och allergier. Den forskning som finns är motstridig och man kan inte i dagsläget säga om det finns något sådant samband eller inte. (3)</a:t>
            </a:r>
          </a:p>
          <a:p>
            <a:pPr eaLnBrk="1" fontAlgn="auto" hangingPunct="1">
              <a:spcBef>
                <a:spcPts val="0"/>
              </a:spcBef>
              <a:spcAft>
                <a:spcPts val="0"/>
              </a:spcAft>
              <a:defRPr/>
            </a:pPr>
            <a:endParaRPr lang="sv-SE" dirty="0">
              <a:latin typeface="Arial" pitchFamily="34" charset="0"/>
            </a:endParaRPr>
          </a:p>
          <a:p>
            <a:pPr eaLnBrk="1" fontAlgn="auto" hangingPunct="1">
              <a:spcBef>
                <a:spcPts val="0"/>
              </a:spcBef>
              <a:spcAft>
                <a:spcPts val="0"/>
              </a:spcAft>
              <a:defRPr/>
            </a:pPr>
            <a:r>
              <a:rPr lang="sv-SE" dirty="0">
                <a:latin typeface="Arial" pitchFamily="34" charset="0"/>
              </a:rPr>
              <a:t>Transfett finns framförallt i chips, kakor, kex, pommes frites. Liknar mättat fett. Transfett höjer LDL och sänker HDL. Minskat intag av mättat fett och transfett minskar inte bara risken för hjärt- och kärlsjukdom utan även för ett flertal cancerformer. (bröst-, tjocktarms- prostatacancer)</a:t>
            </a:r>
          </a:p>
          <a:p>
            <a:pPr eaLnBrk="1" fontAlgn="auto" hangingPunct="1">
              <a:spcBef>
                <a:spcPts val="0"/>
              </a:spcBef>
              <a:spcAft>
                <a:spcPts val="0"/>
              </a:spcAft>
              <a:defRPr/>
            </a:pPr>
            <a:endParaRPr lang="sv-SE" dirty="0">
              <a:latin typeface="Arial" pitchFamily="34" charset="0"/>
            </a:endParaRPr>
          </a:p>
          <a:p>
            <a:pPr eaLnBrk="1" fontAlgn="auto" hangingPunct="1">
              <a:spcBef>
                <a:spcPts val="0"/>
              </a:spcBef>
              <a:spcAft>
                <a:spcPts val="0"/>
              </a:spcAft>
              <a:defRPr/>
            </a:pPr>
            <a:r>
              <a:rPr lang="sv-SE" dirty="0">
                <a:latin typeface="Arial" pitchFamily="34" charset="0"/>
              </a:rPr>
              <a:t>Kvinnor behöver något mer kroppsfett än män för att hormonproduktion, ägglossning och menstruation ska fungera normalt. </a:t>
            </a:r>
          </a:p>
          <a:p>
            <a:pPr eaLnBrk="1" fontAlgn="auto" hangingPunct="1">
              <a:spcBef>
                <a:spcPts val="0"/>
              </a:spcBef>
              <a:spcAft>
                <a:spcPts val="0"/>
              </a:spcAft>
              <a:defRPr/>
            </a:pPr>
            <a:endParaRPr lang="sv-SE" dirty="0">
              <a:latin typeface="Arial" pitchFamily="34" charset="0"/>
            </a:endParaRPr>
          </a:p>
          <a:p>
            <a:pPr eaLnBrk="1" fontAlgn="auto" hangingPunct="1">
              <a:spcBef>
                <a:spcPts val="0"/>
              </a:spcBef>
              <a:spcAft>
                <a:spcPts val="0"/>
              </a:spcAft>
              <a:defRPr/>
            </a:pPr>
            <a:endParaRPr lang="sv-SE" dirty="0">
              <a:latin typeface="Arial" pitchFamily="34" charset="0"/>
            </a:endParaRPr>
          </a:p>
          <a:p>
            <a:pPr eaLnBrk="1" fontAlgn="auto" hangingPunct="1">
              <a:spcBef>
                <a:spcPts val="0"/>
              </a:spcBef>
              <a:spcAft>
                <a:spcPts val="0"/>
              </a:spcAft>
              <a:defRPr/>
            </a:pPr>
            <a:endParaRPr lang="sv-SE" dirty="0">
              <a:latin typeface="Arial" pitchFamily="34" charset="0"/>
            </a:endParaRPr>
          </a:p>
          <a:p>
            <a:pPr eaLnBrk="1" fontAlgn="auto" hangingPunct="1">
              <a:spcBef>
                <a:spcPts val="0"/>
              </a:spcBef>
              <a:spcAft>
                <a:spcPts val="0"/>
              </a:spcAft>
              <a:defRPr/>
            </a:pPr>
            <a:endParaRPr lang="sv-SE" dirty="0">
              <a:latin typeface="Arial" pitchFamily="34" charset="0"/>
            </a:endParaRPr>
          </a:p>
          <a:p>
            <a:pPr eaLnBrk="1" fontAlgn="auto" hangingPunct="1">
              <a:spcBef>
                <a:spcPts val="0"/>
              </a:spcBef>
              <a:spcAft>
                <a:spcPts val="0"/>
              </a:spcAft>
              <a:defRPr/>
            </a:pPr>
            <a:endParaRPr lang="sv-SE" dirty="0"/>
          </a:p>
          <a:p>
            <a:endParaRPr lang="sv-SE" dirty="0"/>
          </a:p>
          <a:p>
            <a:endParaRPr lang="sv-SE" dirty="0"/>
          </a:p>
        </p:txBody>
      </p:sp>
      <p:sp>
        <p:nvSpPr>
          <p:cNvPr id="4" name="Platshållare för bildnummer 3"/>
          <p:cNvSpPr>
            <a:spLocks noGrp="1"/>
          </p:cNvSpPr>
          <p:nvPr>
            <p:ph type="sldNum" sz="quarter" idx="10"/>
          </p:nvPr>
        </p:nvSpPr>
        <p:spPr/>
        <p:txBody>
          <a:bodyPr/>
          <a:lstStyle/>
          <a:p>
            <a:fld id="{CAB58259-5079-4739-B0D2-B95D1C07A7B5}" type="slidenum">
              <a:rPr lang="sv-SE" smtClean="0"/>
              <a:t>14</a:t>
            </a:fld>
            <a:endParaRPr lang="sv-SE"/>
          </a:p>
        </p:txBody>
      </p:sp>
    </p:spTree>
    <p:extLst>
      <p:ext uri="{BB962C8B-B14F-4D97-AF65-F5344CB8AC3E}">
        <p14:creationId xmlns:p14="http://schemas.microsoft.com/office/powerpoint/2010/main" val="8498694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eaLnBrk="1" hangingPunct="1">
              <a:defRPr/>
            </a:pPr>
            <a:r>
              <a:rPr lang="sv-SE" dirty="0">
                <a:latin typeface="Arial" pitchFamily="34" charset="0"/>
              </a:rPr>
              <a:t>Protein är kroppens främsta byggmaterial och behövs för uppbyggnad och underhåll av kroppens alla celler. </a:t>
            </a:r>
            <a:r>
              <a:rPr lang="sv-SE" dirty="0" err="1">
                <a:latin typeface="Arial" pitchFamily="34" charset="0"/>
              </a:rPr>
              <a:t>Rekommendagtionen</a:t>
            </a:r>
            <a:r>
              <a:rPr lang="sv-SE" dirty="0">
                <a:latin typeface="Arial" pitchFamily="34" charset="0"/>
              </a:rPr>
              <a:t>: 10-20 E%</a:t>
            </a:r>
          </a:p>
          <a:p>
            <a:pPr eaLnBrk="1" hangingPunct="1">
              <a:defRPr/>
            </a:pPr>
            <a:endParaRPr lang="sv-SE" dirty="0">
              <a:latin typeface="Arial" pitchFamily="34" charset="0"/>
            </a:endParaRPr>
          </a:p>
          <a:p>
            <a:pPr eaLnBrk="1" hangingPunct="1">
              <a:defRPr/>
            </a:pPr>
            <a:r>
              <a:rPr lang="sv-SE" dirty="0">
                <a:latin typeface="Arial" pitchFamily="34" charset="0"/>
              </a:rPr>
              <a:t>Finns i kött, ägg, mjölk, fisk, skaldjur, fågel, ost. Spannmålsprodukter som bröd, gryn, flingor och müsli innehåller också protein.</a:t>
            </a:r>
          </a:p>
          <a:p>
            <a:pPr eaLnBrk="1" hangingPunct="1">
              <a:defRPr/>
            </a:pPr>
            <a:endParaRPr lang="sv-SE" dirty="0">
              <a:latin typeface="Arial" pitchFamily="34" charset="0"/>
            </a:endParaRPr>
          </a:p>
          <a:p>
            <a:pPr eaLnBrk="1" hangingPunct="1">
              <a:defRPr/>
            </a:pPr>
            <a:r>
              <a:rPr lang="sv-SE" dirty="0">
                <a:latin typeface="Arial" pitchFamily="34" charset="0"/>
              </a:rPr>
              <a:t>En vanlig person har ett proteinbehov på 0,8 gram per kilo kroppsvikt medan en idrottares behov ligger på 1,2-1,8. Detta täcks av en allsidig kost. Idrottare konsumerar lågt över det </a:t>
            </a:r>
            <a:r>
              <a:rPr lang="sv-SE" dirty="0" err="1">
                <a:latin typeface="Arial" pitchFamily="34" charset="0"/>
              </a:rPr>
              <a:t>daliga</a:t>
            </a:r>
            <a:r>
              <a:rPr lang="sv-SE" dirty="0">
                <a:latin typeface="Arial" pitchFamily="34" charset="0"/>
              </a:rPr>
              <a:t> proteinintaget. Överdrivet protein intag kan orsaka njurskador, ökade </a:t>
            </a:r>
            <a:r>
              <a:rPr lang="sv-SE" dirty="0" err="1">
                <a:latin typeface="Arial" pitchFamily="34" charset="0"/>
              </a:rPr>
              <a:t>blodfettnivåer</a:t>
            </a:r>
            <a:r>
              <a:rPr lang="sv-SE" dirty="0">
                <a:latin typeface="Arial" pitchFamily="34" charset="0"/>
              </a:rPr>
              <a:t> (</a:t>
            </a:r>
            <a:r>
              <a:rPr lang="sv-SE" dirty="0" err="1">
                <a:latin typeface="Arial" pitchFamily="34" charset="0"/>
              </a:rPr>
              <a:t>Hjärt</a:t>
            </a:r>
            <a:r>
              <a:rPr lang="sv-SE" dirty="0">
                <a:latin typeface="Arial" pitchFamily="34" charset="0"/>
              </a:rPr>
              <a:t> och kärlsjukdom, övervikt, uttorkning) Tävlings kvalitén / prestationsförmågan blir lidande vid </a:t>
            </a:r>
            <a:r>
              <a:rPr lang="sv-SE" dirty="0" err="1">
                <a:latin typeface="Arial" pitchFamily="34" charset="0"/>
              </a:rPr>
              <a:t>uttrokning</a:t>
            </a:r>
            <a:r>
              <a:rPr lang="sv-SE" dirty="0">
                <a:latin typeface="Arial" pitchFamily="34" charset="0"/>
              </a:rPr>
              <a:t>. </a:t>
            </a:r>
          </a:p>
          <a:p>
            <a:pPr eaLnBrk="1" hangingPunct="1">
              <a:defRPr/>
            </a:pPr>
            <a:endParaRPr lang="sv-SE" dirty="0">
              <a:latin typeface="Arial" pitchFamily="34" charset="0"/>
            </a:endParaRPr>
          </a:p>
          <a:p>
            <a:pPr eaLnBrk="1" hangingPunct="1">
              <a:defRPr/>
            </a:pPr>
            <a:r>
              <a:rPr lang="sv-SE" dirty="0">
                <a:latin typeface="Arial" pitchFamily="34" charset="0"/>
              </a:rPr>
              <a:t>Protein är uppbyggt av aminosyror som i första hand används som byggmaterial i kroppens celler och i andra hand som energikälla. Det finns inget riktigt förråd av aminosyror i kroppen som kan plockas fram och användas. De byggs i stället in direkt och måste tillföras via kosten. Proteiner bryts först ned till aminosyror i matsmältningskanalen och transporteras därefter ut till kroppens celler. De används där som byggnadsmaterial till de proteiner som behövs för tillfället. Kroppen måste ha tillgång till samtliga aminosyror för att den egna kroppsuppbyggnaden av proteiner ska fungera. Det finns ca 20 aminosyror varav kroppen själv kan framställa över hälften genom att bygga om de aminosyror som tillförs utifrån. De som kroppen inte kan tillverka själv är livsnödvändiga. 1g protein ger 4kcal.  Aminosyror ingår även i hormoner, enzymer och i antikroppar i immunförsvaret. Musklerna är den vävnad som innehåller mest protein, men består endast av 20% protein. Om vi får i oss för lite aminosyror använder kroppen först det lager som finns i muskulaturen. Det går inte att stimulera kroppen att framställa extra mycket protein genom att äta extra mycket aminosyror.  Kroppen omsätter varje dag ca 300-400g protein. Men man behöver endast tillföra 80-100 g protein per dag via kosten. </a:t>
            </a:r>
          </a:p>
          <a:p>
            <a:pPr eaLnBrk="1" hangingPunct="1">
              <a:defRPr/>
            </a:pPr>
            <a:endParaRPr lang="sv-SE" dirty="0">
              <a:latin typeface="Arial" pitchFamily="34" charset="0"/>
            </a:endParaRPr>
          </a:p>
          <a:p>
            <a:pPr eaLnBrk="1" hangingPunct="1">
              <a:defRPr/>
            </a:pPr>
            <a:endParaRPr lang="sv-SE" dirty="0"/>
          </a:p>
          <a:p>
            <a:endParaRPr lang="sv-SE" dirty="0"/>
          </a:p>
          <a:p>
            <a:endParaRPr lang="sv-SE" dirty="0"/>
          </a:p>
        </p:txBody>
      </p:sp>
      <p:sp>
        <p:nvSpPr>
          <p:cNvPr id="4" name="Platshållare för bildnummer 3"/>
          <p:cNvSpPr>
            <a:spLocks noGrp="1"/>
          </p:cNvSpPr>
          <p:nvPr>
            <p:ph type="sldNum" sz="quarter" idx="10"/>
          </p:nvPr>
        </p:nvSpPr>
        <p:spPr/>
        <p:txBody>
          <a:bodyPr/>
          <a:lstStyle/>
          <a:p>
            <a:fld id="{CAB58259-5079-4739-B0D2-B95D1C07A7B5}" type="slidenum">
              <a:rPr lang="sv-SE" smtClean="0"/>
              <a:t>16</a:t>
            </a:fld>
            <a:endParaRPr lang="sv-SE"/>
          </a:p>
        </p:txBody>
      </p:sp>
    </p:spTree>
    <p:extLst>
      <p:ext uri="{BB962C8B-B14F-4D97-AF65-F5344CB8AC3E}">
        <p14:creationId xmlns:p14="http://schemas.microsoft.com/office/powerpoint/2010/main" val="1436178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eaLnBrk="1" hangingPunct="1"/>
            <a:r>
              <a:rPr lang="sv-SE" altLang="sv-SE" dirty="0">
                <a:latin typeface="Arial" charset="0"/>
              </a:rPr>
              <a:t>Av de 20 aminosyrorna är 12st för vuxna och 11 för barn </a:t>
            </a:r>
            <a:r>
              <a:rPr lang="sv-SE" altLang="sv-SE" dirty="0" err="1">
                <a:latin typeface="Arial" charset="0"/>
              </a:rPr>
              <a:t>ickeessentiella</a:t>
            </a:r>
            <a:r>
              <a:rPr lang="sv-SE" altLang="sv-SE" dirty="0">
                <a:latin typeface="Arial" charset="0"/>
              </a:rPr>
              <a:t>, vilket innebär att vår kropp kan syntetisera dem och att vi inte måste tillföra dem via födan. De åtta eller nio resterande aminosyrorna är essentiella eftersom vi inte kan syntetisera dem själva vilket innebär att vi måste tillföra dem med kosten. Om någon av dessa åtta/nio aminosyror inte tillförs med maten innebär att syntetisering av protein där aminosyran skulle ingå inte kan bildas.</a:t>
            </a:r>
          </a:p>
          <a:p>
            <a:pPr eaLnBrk="1" hangingPunct="1"/>
            <a:endParaRPr lang="sv-SE" altLang="sv-SE" dirty="0">
              <a:latin typeface="Arial" charset="0"/>
            </a:endParaRPr>
          </a:p>
          <a:p>
            <a:pPr eaLnBrk="1" hangingPunct="1"/>
            <a:r>
              <a:rPr lang="sv-SE" altLang="sv-SE" dirty="0">
                <a:latin typeface="Arial" charset="0"/>
              </a:rPr>
              <a:t>Proteinkällor från animalier har ett bättre innehåll av de essentiella aminosyrorna, dock kan man få det från vegetabilier också men då måste man kombinera proteinkällor från flera olika livsmedel. </a:t>
            </a:r>
          </a:p>
          <a:p>
            <a:pPr eaLnBrk="1" hangingPunct="1"/>
            <a:endParaRPr lang="sv-SE" altLang="sv-SE" dirty="0">
              <a:latin typeface="Arial" charset="0"/>
            </a:endParaRPr>
          </a:p>
          <a:p>
            <a:pPr eaLnBrk="1" hangingPunct="1"/>
            <a:r>
              <a:rPr lang="sv-SE" altLang="sv-SE" dirty="0">
                <a:latin typeface="Arial" charset="0"/>
              </a:rPr>
              <a:t>Essentiella: </a:t>
            </a:r>
            <a:r>
              <a:rPr lang="sv-SE" altLang="sv-SE" dirty="0" err="1">
                <a:latin typeface="Arial" charset="0"/>
              </a:rPr>
              <a:t>Isoleucin</a:t>
            </a:r>
            <a:r>
              <a:rPr lang="sv-SE" altLang="sv-SE" dirty="0">
                <a:latin typeface="Arial" charset="0"/>
              </a:rPr>
              <a:t>, </a:t>
            </a:r>
            <a:r>
              <a:rPr lang="sv-SE" altLang="sv-SE" dirty="0" err="1">
                <a:latin typeface="Arial" charset="0"/>
              </a:rPr>
              <a:t>leucin</a:t>
            </a:r>
            <a:r>
              <a:rPr lang="sv-SE" altLang="sv-SE" dirty="0">
                <a:latin typeface="Arial" charset="0"/>
              </a:rPr>
              <a:t>, </a:t>
            </a:r>
            <a:r>
              <a:rPr lang="sv-SE" altLang="sv-SE" dirty="0" err="1">
                <a:latin typeface="Arial" charset="0"/>
              </a:rPr>
              <a:t>valin</a:t>
            </a:r>
            <a:r>
              <a:rPr lang="sv-SE" altLang="sv-SE" dirty="0">
                <a:latin typeface="Arial" charset="0"/>
              </a:rPr>
              <a:t>, </a:t>
            </a:r>
            <a:r>
              <a:rPr lang="sv-SE" altLang="sv-SE" dirty="0" err="1">
                <a:latin typeface="Arial" charset="0"/>
              </a:rPr>
              <a:t>fenylalanin</a:t>
            </a:r>
            <a:r>
              <a:rPr lang="sv-SE" altLang="sv-SE" dirty="0">
                <a:latin typeface="Arial" charset="0"/>
              </a:rPr>
              <a:t>, </a:t>
            </a:r>
            <a:r>
              <a:rPr lang="sv-SE" altLang="sv-SE" dirty="0" err="1">
                <a:latin typeface="Arial" charset="0"/>
              </a:rPr>
              <a:t>tryptofan</a:t>
            </a:r>
            <a:r>
              <a:rPr lang="sv-SE" altLang="sv-SE" dirty="0">
                <a:latin typeface="Arial" charset="0"/>
              </a:rPr>
              <a:t>, lysin, </a:t>
            </a:r>
            <a:r>
              <a:rPr lang="sv-SE" altLang="sv-SE" dirty="0" err="1">
                <a:latin typeface="Arial" charset="0"/>
              </a:rPr>
              <a:t>treonin</a:t>
            </a:r>
            <a:r>
              <a:rPr lang="sv-SE" altLang="sv-SE" dirty="0">
                <a:latin typeface="Arial" charset="0"/>
              </a:rPr>
              <a:t>, </a:t>
            </a:r>
            <a:r>
              <a:rPr lang="sv-SE" altLang="sv-SE" dirty="0" err="1">
                <a:latin typeface="Arial" charset="0"/>
              </a:rPr>
              <a:t>metionin</a:t>
            </a:r>
            <a:r>
              <a:rPr lang="sv-SE" altLang="sv-SE" dirty="0">
                <a:latin typeface="Arial" charset="0"/>
              </a:rPr>
              <a:t>. </a:t>
            </a:r>
            <a:r>
              <a:rPr lang="sv-SE" altLang="sv-SE" dirty="0" err="1">
                <a:latin typeface="Arial" charset="0"/>
              </a:rPr>
              <a:t>Histidin</a:t>
            </a:r>
            <a:r>
              <a:rPr lang="sv-SE" altLang="sv-SE" dirty="0">
                <a:latin typeface="Arial" charset="0"/>
              </a:rPr>
              <a:t> för barn.</a:t>
            </a:r>
          </a:p>
          <a:p>
            <a:pPr eaLnBrk="1" hangingPunct="1"/>
            <a:r>
              <a:rPr lang="sv-SE" altLang="sv-SE" dirty="0">
                <a:latin typeface="Arial" charset="0"/>
              </a:rPr>
              <a:t>Icke essentiella: </a:t>
            </a:r>
            <a:r>
              <a:rPr lang="sv-SE" altLang="sv-SE" dirty="0" err="1">
                <a:latin typeface="Arial" charset="0"/>
              </a:rPr>
              <a:t>Tyrosin</a:t>
            </a:r>
            <a:r>
              <a:rPr lang="sv-SE" altLang="sv-SE" dirty="0">
                <a:latin typeface="Arial" charset="0"/>
              </a:rPr>
              <a:t>, </a:t>
            </a:r>
            <a:r>
              <a:rPr lang="sv-SE" altLang="sv-SE" dirty="0" err="1">
                <a:latin typeface="Arial" charset="0"/>
              </a:rPr>
              <a:t>Alanin</a:t>
            </a:r>
            <a:r>
              <a:rPr lang="sv-SE" altLang="sv-SE" dirty="0">
                <a:latin typeface="Arial" charset="0"/>
              </a:rPr>
              <a:t>, </a:t>
            </a:r>
            <a:r>
              <a:rPr lang="sv-SE" altLang="sv-SE" dirty="0" err="1">
                <a:latin typeface="Arial" charset="0"/>
              </a:rPr>
              <a:t>Arginin</a:t>
            </a:r>
            <a:r>
              <a:rPr lang="sv-SE" altLang="sv-SE" dirty="0">
                <a:latin typeface="Arial" charset="0"/>
              </a:rPr>
              <a:t>, asparagin, asparaginsyra, glycin, </a:t>
            </a:r>
            <a:r>
              <a:rPr lang="sv-SE" altLang="sv-SE" dirty="0" err="1">
                <a:latin typeface="Arial" charset="0"/>
              </a:rPr>
              <a:t>prolin</a:t>
            </a:r>
            <a:r>
              <a:rPr lang="sv-SE" altLang="sv-SE" dirty="0">
                <a:latin typeface="Arial" charset="0"/>
              </a:rPr>
              <a:t>, </a:t>
            </a:r>
            <a:r>
              <a:rPr lang="sv-SE" altLang="sv-SE" dirty="0" err="1">
                <a:latin typeface="Arial" charset="0"/>
              </a:rPr>
              <a:t>glutamin</a:t>
            </a:r>
            <a:r>
              <a:rPr lang="sv-SE" altLang="sv-SE" dirty="0">
                <a:latin typeface="Arial" charset="0"/>
              </a:rPr>
              <a:t>, glutaminsyra, </a:t>
            </a:r>
            <a:r>
              <a:rPr lang="sv-SE" altLang="sv-SE" dirty="0" err="1">
                <a:latin typeface="Arial" charset="0"/>
              </a:rPr>
              <a:t>cystein</a:t>
            </a:r>
            <a:r>
              <a:rPr lang="sv-SE" altLang="sv-SE" dirty="0">
                <a:latin typeface="Arial" charset="0"/>
              </a:rPr>
              <a:t>, </a:t>
            </a:r>
            <a:r>
              <a:rPr lang="sv-SE" altLang="sv-SE" dirty="0" err="1">
                <a:latin typeface="Arial" charset="0"/>
              </a:rPr>
              <a:t>serin</a:t>
            </a:r>
            <a:r>
              <a:rPr lang="sv-SE" altLang="sv-SE" dirty="0">
                <a:latin typeface="Arial" charset="0"/>
              </a:rPr>
              <a:t>. </a:t>
            </a:r>
            <a:r>
              <a:rPr lang="sv-SE" altLang="sv-SE" dirty="0" err="1">
                <a:latin typeface="Arial" charset="0"/>
              </a:rPr>
              <a:t>Histidin</a:t>
            </a:r>
            <a:r>
              <a:rPr lang="sv-SE" altLang="sv-SE" dirty="0">
                <a:latin typeface="Arial" charset="0"/>
              </a:rPr>
              <a:t> för vuxna. </a:t>
            </a:r>
          </a:p>
          <a:p>
            <a:endParaRPr lang="sv-SE" dirty="0"/>
          </a:p>
        </p:txBody>
      </p:sp>
      <p:sp>
        <p:nvSpPr>
          <p:cNvPr id="4" name="Platshållare för bildnummer 3"/>
          <p:cNvSpPr>
            <a:spLocks noGrp="1"/>
          </p:cNvSpPr>
          <p:nvPr>
            <p:ph type="sldNum" sz="quarter" idx="10"/>
          </p:nvPr>
        </p:nvSpPr>
        <p:spPr/>
        <p:txBody>
          <a:bodyPr/>
          <a:lstStyle/>
          <a:p>
            <a:fld id="{CAB58259-5079-4739-B0D2-B95D1C07A7B5}" type="slidenum">
              <a:rPr lang="sv-SE" smtClean="0"/>
              <a:t>17</a:t>
            </a:fld>
            <a:endParaRPr lang="sv-SE"/>
          </a:p>
        </p:txBody>
      </p:sp>
    </p:spTree>
    <p:extLst>
      <p:ext uri="{BB962C8B-B14F-4D97-AF65-F5344CB8AC3E}">
        <p14:creationId xmlns:p14="http://schemas.microsoft.com/office/powerpoint/2010/main" val="11636484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eaLnBrk="1" hangingPunct="1">
              <a:defRPr/>
            </a:pPr>
            <a:r>
              <a:rPr lang="sv-SE" dirty="0">
                <a:latin typeface="Arial" pitchFamily="34" charset="0"/>
                <a:ea typeface="ＭＳ Ｐゴシック"/>
                <a:cs typeface="ＭＳ Ｐゴシック"/>
              </a:rPr>
              <a:t>Vitaminer och mineraler är så kallade </a:t>
            </a:r>
            <a:r>
              <a:rPr lang="sv-SE" dirty="0" err="1">
                <a:latin typeface="Arial" pitchFamily="34" charset="0"/>
                <a:ea typeface="ＭＳ Ｐゴシック"/>
                <a:cs typeface="ＭＳ Ｐゴシック"/>
              </a:rPr>
              <a:t>micronäringsämnen</a:t>
            </a:r>
            <a:r>
              <a:rPr lang="sv-SE" dirty="0">
                <a:latin typeface="Arial" pitchFamily="34" charset="0"/>
                <a:ea typeface="ＭＳ Ｐゴシック"/>
                <a:cs typeface="ＭＳ Ｐゴシック"/>
              </a:rPr>
              <a:t> som vi människor behöver få i oss i små mängder. Vitaminer och mineraler ger ingen energi men är med i många viktiga processer i kroppen så som tillväxt, utveckling och metabolism. De är även med och påverkar immunförsvaret och verkar som antioxidanter.  (mer om detta senare i föreläsningen)</a:t>
            </a:r>
          </a:p>
          <a:p>
            <a:pPr eaLnBrk="1" hangingPunct="1">
              <a:defRPr/>
            </a:pPr>
            <a:endParaRPr lang="sv-SE" dirty="0">
              <a:latin typeface="Arial" pitchFamily="34" charset="0"/>
              <a:ea typeface="ＭＳ Ｐゴシック"/>
              <a:cs typeface="ＭＳ Ｐゴシック"/>
            </a:endParaRPr>
          </a:p>
          <a:p>
            <a:pPr eaLnBrk="1" hangingPunct="1">
              <a:defRPr/>
            </a:pPr>
            <a:r>
              <a:rPr lang="sv-SE" dirty="0">
                <a:latin typeface="Arial" pitchFamily="34" charset="0"/>
                <a:ea typeface="ＭＳ Ｐゴシック"/>
                <a:cs typeface="ＭＳ Ｐゴシック"/>
              </a:rPr>
              <a:t>Vitaminer är nödvändiga för specifika metabola reaktioner i kroppen och för att främja utveckling och normal tillväxt.</a:t>
            </a:r>
          </a:p>
          <a:p>
            <a:pPr eaLnBrk="1" hangingPunct="1">
              <a:defRPr/>
            </a:pPr>
            <a:endParaRPr lang="sv-SE" dirty="0">
              <a:latin typeface="Arial" pitchFamily="34" charset="0"/>
              <a:ea typeface="ＭＳ Ｐゴシック"/>
              <a:cs typeface="ＭＳ Ｐゴシック"/>
            </a:endParaRPr>
          </a:p>
          <a:p>
            <a:pPr eaLnBrk="1" hangingPunct="1">
              <a:defRPr/>
            </a:pPr>
            <a:r>
              <a:rPr lang="sv-SE" dirty="0">
                <a:latin typeface="Arial" pitchFamily="34" charset="0"/>
                <a:ea typeface="ＭＳ Ｐゴシック"/>
                <a:cs typeface="ＭＳ Ｐゴシック"/>
              </a:rPr>
              <a:t>När vi tillagar maten tex kokar så kommer många vitaminer att ta skada och de vattenlösliga vitaminerna är de som är mest känsliga.</a:t>
            </a:r>
          </a:p>
          <a:p>
            <a:pPr eaLnBrk="1" hangingPunct="1">
              <a:defRPr/>
            </a:pPr>
            <a:r>
              <a:rPr lang="sv-SE" dirty="0">
                <a:latin typeface="Arial" pitchFamily="34" charset="0"/>
                <a:ea typeface="ＭＳ Ｐゴシック"/>
                <a:cs typeface="ＭＳ Ｐゴシック"/>
              </a:rPr>
              <a:t>A-vitamin behövs för synen, huden, slemhinnor, fosterutvecklingen och tillväxten.</a:t>
            </a:r>
          </a:p>
          <a:p>
            <a:pPr eaLnBrk="1" hangingPunct="1">
              <a:defRPr/>
            </a:pPr>
            <a:r>
              <a:rPr lang="sv-SE" dirty="0">
                <a:latin typeface="Arial" pitchFamily="34" charset="0"/>
                <a:ea typeface="ＭＳ Ｐゴシック"/>
                <a:cs typeface="ＭＳ Ｐゴシック"/>
              </a:rPr>
              <a:t>B-vitamin är med i energiomsättningen</a:t>
            </a:r>
          </a:p>
          <a:p>
            <a:pPr eaLnBrk="1" hangingPunct="1">
              <a:defRPr/>
            </a:pPr>
            <a:r>
              <a:rPr lang="sv-SE" dirty="0">
                <a:latin typeface="Arial" pitchFamily="34" charset="0"/>
                <a:ea typeface="ＭＳ Ｐゴシック"/>
                <a:cs typeface="ＭＳ Ｐゴシック"/>
              </a:rPr>
              <a:t>C och D vitamin är med i bildning av skelett, bindväv, brosk.</a:t>
            </a:r>
          </a:p>
          <a:p>
            <a:pPr eaLnBrk="1" hangingPunct="1">
              <a:defRPr/>
            </a:pPr>
            <a:r>
              <a:rPr lang="sv-SE" dirty="0">
                <a:latin typeface="Arial" pitchFamily="34" charset="0"/>
                <a:ea typeface="ＭＳ Ｐゴシック"/>
                <a:cs typeface="ＭＳ Ｐゴシック"/>
              </a:rPr>
              <a:t>E-vitamin: Hjälper cellerna att skydda sig mot fria radikaler.</a:t>
            </a:r>
          </a:p>
          <a:p>
            <a:pPr eaLnBrk="1" hangingPunct="1">
              <a:defRPr/>
            </a:pPr>
            <a:r>
              <a:rPr lang="sv-SE" dirty="0">
                <a:latin typeface="Arial" pitchFamily="34" charset="0"/>
                <a:ea typeface="ＭＳ Ｐゴシック"/>
                <a:cs typeface="ＭＳ Ｐゴシック"/>
              </a:rPr>
              <a:t>K- vitamin är viktig för blodkoagulerande faktorer</a:t>
            </a:r>
          </a:p>
          <a:p>
            <a:pPr eaLnBrk="1" hangingPunct="1">
              <a:defRPr/>
            </a:pPr>
            <a:endParaRPr lang="sv-SE" dirty="0">
              <a:latin typeface="Arial" pitchFamily="34" charset="0"/>
              <a:ea typeface="ＭＳ Ｐゴシック"/>
              <a:cs typeface="ＭＳ Ｐゴシック"/>
            </a:endParaRPr>
          </a:p>
          <a:p>
            <a:pPr eaLnBrk="1" hangingPunct="1">
              <a:defRPr/>
            </a:pPr>
            <a:r>
              <a:rPr lang="sv-SE" dirty="0">
                <a:latin typeface="Arial" pitchFamily="34" charset="0"/>
              </a:rPr>
              <a:t>A: rikligt i mjölkprodukter, lever, fet fisk, äggula. Viktigt för synen, huden, slemhinnorna, tillväxten.</a:t>
            </a:r>
          </a:p>
          <a:p>
            <a:pPr eaLnBrk="1" hangingPunct="1">
              <a:defRPr/>
            </a:pPr>
            <a:r>
              <a:rPr lang="sv-SE" dirty="0">
                <a:latin typeface="Arial" pitchFamily="34" charset="0"/>
              </a:rPr>
              <a:t>D: fet fisk, äggula, mjölkprodukter, margarin. Bildas när huden exponeras för solljus. Hjälper kroppen att ta upp kalcium och fosfor, vilket i sin tur är bra för tänder och skelett.</a:t>
            </a:r>
          </a:p>
          <a:p>
            <a:pPr eaLnBrk="1" hangingPunct="1">
              <a:defRPr/>
            </a:pPr>
            <a:r>
              <a:rPr lang="sv-SE" dirty="0">
                <a:latin typeface="Arial" pitchFamily="34" charset="0"/>
              </a:rPr>
              <a:t>E: vegetabiliska oljor, margarin, vetegroddar, nötter, mandel, bönor, ägg och persika. En antioxidant.</a:t>
            </a:r>
          </a:p>
          <a:p>
            <a:pPr eaLnBrk="1" hangingPunct="1">
              <a:defRPr/>
            </a:pPr>
            <a:r>
              <a:rPr lang="sv-SE" dirty="0">
                <a:latin typeface="Arial" pitchFamily="34" charset="0"/>
              </a:rPr>
              <a:t>K: spenat, broccoli, grönkål, lever, tofu,. För blodets koagulation och skelettomsättningen.</a:t>
            </a:r>
          </a:p>
          <a:p>
            <a:pPr eaLnBrk="1" hangingPunct="1">
              <a:defRPr/>
            </a:pPr>
            <a:r>
              <a:rPr lang="sv-SE" dirty="0">
                <a:latin typeface="Arial" pitchFamily="34" charset="0"/>
              </a:rPr>
              <a:t>B: spannmålsprodukter, mjölk, grönsaker. Deltar i ämnesomsättningen och blodbildningen.</a:t>
            </a:r>
          </a:p>
          <a:p>
            <a:pPr eaLnBrk="1" hangingPunct="1">
              <a:defRPr/>
            </a:pPr>
            <a:r>
              <a:rPr lang="sv-SE" dirty="0">
                <a:latin typeface="Arial" pitchFamily="34" charset="0"/>
              </a:rPr>
              <a:t>C: frukt, grönsaker, bär. Antioxidant, bindvävsfunktion, sårläkning, underlättar upptaget av järn från vegetabiliska källor.</a:t>
            </a:r>
          </a:p>
          <a:p>
            <a:pPr eaLnBrk="1" hangingPunct="1">
              <a:defRPr/>
            </a:pPr>
            <a:endParaRPr lang="sv-SE" dirty="0">
              <a:latin typeface="Arial" pitchFamily="34" charset="0"/>
              <a:ea typeface="ＭＳ Ｐゴシック"/>
              <a:cs typeface="ＭＳ Ｐゴシック"/>
            </a:endParaRPr>
          </a:p>
          <a:p>
            <a:pPr eaLnBrk="1" hangingPunct="1">
              <a:defRPr/>
            </a:pPr>
            <a:r>
              <a:rPr lang="sv-SE" dirty="0">
                <a:latin typeface="Arial" pitchFamily="34" charset="0"/>
                <a:ea typeface="ＭＳ Ｐゴシック"/>
                <a:cs typeface="ＭＳ Ｐゴシック"/>
              </a:rPr>
              <a:t>Vattenlösliga vitaminer: Kroppen har små depåer av dessa och därför bör vi tillföra dessa dagligen. Får vi brist av en vattenlöslig vitamin uppstår de snabbare brist symptom tillskillnad från fettlösliga vitaminerna. Överskott utsöndras via urinen</a:t>
            </a:r>
          </a:p>
          <a:p>
            <a:pPr eaLnBrk="1" hangingPunct="1">
              <a:defRPr/>
            </a:pPr>
            <a:r>
              <a:rPr lang="sv-SE" dirty="0">
                <a:latin typeface="Arial" pitchFamily="34" charset="0"/>
                <a:ea typeface="ＭＳ Ｐゴシック"/>
                <a:cs typeface="ＭＳ Ｐゴシック"/>
              </a:rPr>
              <a:t>Fettlösliga: Kan lagras i kroppen </a:t>
            </a:r>
            <a:r>
              <a:rPr lang="sv-SE" dirty="0" err="1">
                <a:latin typeface="Arial" pitchFamily="34" charset="0"/>
                <a:ea typeface="ＭＳ Ｐゴシック"/>
                <a:cs typeface="ＭＳ Ｐゴシック"/>
              </a:rPr>
              <a:t>pga</a:t>
            </a:r>
            <a:r>
              <a:rPr lang="sv-SE" dirty="0">
                <a:latin typeface="Arial" pitchFamily="34" charset="0"/>
                <a:ea typeface="ＭＳ Ｐゴシック"/>
                <a:cs typeface="ＭＳ Ｐゴシック"/>
              </a:rPr>
              <a:t> detta behöver vi inte tillföra dem dagligen. Bristsymptom uppstår långsamt. Överdosering kan bli skadligt. (svårt att överdosera med vanlig mat) Viktigt att vi får i oss fett så att de fettlösliga vitaminerna kan tas upp på ett bra sätt.</a:t>
            </a:r>
          </a:p>
          <a:p>
            <a:pPr eaLnBrk="1" hangingPunct="1">
              <a:defRPr/>
            </a:pPr>
            <a:endParaRPr lang="sv-SE" dirty="0">
              <a:latin typeface="Arial" pitchFamily="34" charset="0"/>
              <a:ea typeface="ＭＳ Ｐゴシック"/>
              <a:cs typeface="ＭＳ Ｐゴシック"/>
            </a:endParaRPr>
          </a:p>
          <a:p>
            <a:pPr eaLnBrk="1" hangingPunct="1">
              <a:defRPr/>
            </a:pPr>
            <a:r>
              <a:rPr lang="sv-SE" b="1" dirty="0">
                <a:latin typeface="Arial" pitchFamily="34" charset="0"/>
              </a:rPr>
              <a:t>Vitaminer</a:t>
            </a:r>
          </a:p>
          <a:p>
            <a:pPr eaLnBrk="1" hangingPunct="1">
              <a:defRPr/>
            </a:pPr>
            <a:r>
              <a:rPr lang="sv-SE" dirty="0">
                <a:latin typeface="Arial" pitchFamily="34" charset="0"/>
              </a:rPr>
              <a:t>Vi känner i dag till 13 vitaminer som är livsnödvändiga för människan. Fyra av dessa är fettlösliga (A, D, E och K) och nio är vattenlösliga. </a:t>
            </a:r>
          </a:p>
          <a:p>
            <a:pPr eaLnBrk="1" hangingPunct="1">
              <a:defRPr/>
            </a:pPr>
            <a:r>
              <a:rPr lang="sv-SE" dirty="0">
                <a:latin typeface="Arial" pitchFamily="34" charset="0"/>
              </a:rPr>
              <a:t> </a:t>
            </a:r>
          </a:p>
          <a:p>
            <a:pPr eaLnBrk="1" hangingPunct="1">
              <a:defRPr/>
            </a:pPr>
            <a:r>
              <a:rPr lang="sv-SE" dirty="0">
                <a:latin typeface="Arial" pitchFamily="34" charset="0"/>
              </a:rPr>
              <a:t>Har vitaminerna läkemedelseffekt? Vissa forskare anser att vitamin C i höga doser har en positiv inverkan på infektioner i de övre luftvägarna, speciellt förkylning. Det finns många vetenskapliga studier som pekar på motsatsen men det finns även undersökningar som antyder att antalet förkylningsdagar kan minska något om man äter vitamin C i doser som kraftigt överstiger den normala rekommendationen. Då är det heller inte längre fråga om en </a:t>
            </a:r>
            <a:r>
              <a:rPr lang="sv-SE" dirty="0" err="1">
                <a:latin typeface="Arial" pitchFamily="34" charset="0"/>
              </a:rPr>
              <a:t>näringsfysiologisk</a:t>
            </a:r>
            <a:r>
              <a:rPr lang="sv-SE" dirty="0">
                <a:latin typeface="Arial" pitchFamily="34" charset="0"/>
              </a:rPr>
              <a:t> effekt utan om en läkemedelseffekt. </a:t>
            </a:r>
          </a:p>
          <a:p>
            <a:pPr eaLnBrk="1" hangingPunct="1">
              <a:defRPr/>
            </a:pPr>
            <a:r>
              <a:rPr lang="sv-SE" dirty="0">
                <a:latin typeface="Arial" pitchFamily="34" charset="0"/>
              </a:rPr>
              <a:t> </a:t>
            </a:r>
          </a:p>
          <a:p>
            <a:pPr eaLnBrk="1" hangingPunct="1">
              <a:defRPr/>
            </a:pPr>
            <a:r>
              <a:rPr lang="sv-SE" b="1" dirty="0">
                <a:latin typeface="Arial" pitchFamily="34" charset="0"/>
              </a:rPr>
              <a:t>Vitaminbrist</a:t>
            </a:r>
          </a:p>
          <a:p>
            <a:pPr eaLnBrk="1" hangingPunct="1">
              <a:defRPr/>
            </a:pPr>
            <a:r>
              <a:rPr lang="sv-SE" dirty="0">
                <a:latin typeface="Arial" pitchFamily="34" charset="0"/>
              </a:rPr>
              <a:t>Ren vitaminbrist är sällsynt i dag. Trots detta är det angeläget att barn under de första två åren får tillskott av vitamin D. De fall av rakit (engelska sjukan) som under senare år konstaterats finner man hos barn som inte fått extra vitamin D. Beträffande övriga vitaminer är det i dag sällsynt att man finner rena bristsjukdomar på grund av undermålig kost.</a:t>
            </a:r>
          </a:p>
          <a:p>
            <a:pPr eaLnBrk="1" hangingPunct="1">
              <a:defRPr/>
            </a:pPr>
            <a:r>
              <a:rPr lang="sv-SE" dirty="0">
                <a:latin typeface="Arial" pitchFamily="34" charset="0"/>
              </a:rPr>
              <a:t> </a:t>
            </a:r>
          </a:p>
          <a:p>
            <a:pPr eaLnBrk="1" hangingPunct="1">
              <a:defRPr/>
            </a:pPr>
            <a:r>
              <a:rPr lang="sv-SE" dirty="0">
                <a:latin typeface="Arial" pitchFamily="34" charset="0"/>
              </a:rPr>
              <a:t>En förklaring till den låga förekomsten av vitaminbristsjukdomar kan vara vitaminberikning av en rad olika livsmedel. För små barn spelar välling, som är berikad med vitamin D, en mycket stor roll för intaget av vitaminet. För större barn och vuxna bidrar matfett, fisk och mjölk som är berikad med vitamin D för huvuddelen av intaget av detta vitamin. Fet fisk är rik på vitamin D och detta livsmedel svarar för ca 25 procent av intaget. Kött, främst lever, ger knappt 10 procent av intaget.</a:t>
            </a:r>
          </a:p>
          <a:p>
            <a:pPr eaLnBrk="1" hangingPunct="1">
              <a:defRPr/>
            </a:pPr>
            <a:endParaRPr lang="sv-SE" dirty="0">
              <a:latin typeface="Arial" pitchFamily="34" charset="0"/>
            </a:endParaRPr>
          </a:p>
          <a:p>
            <a:pPr eaLnBrk="1" hangingPunct="1">
              <a:defRPr/>
            </a:pPr>
            <a:endParaRPr lang="sv-SE" dirty="0"/>
          </a:p>
          <a:p>
            <a:endParaRPr lang="sv-SE" dirty="0"/>
          </a:p>
          <a:p>
            <a:endParaRPr lang="sv-SE" dirty="0"/>
          </a:p>
        </p:txBody>
      </p:sp>
      <p:sp>
        <p:nvSpPr>
          <p:cNvPr id="4" name="Platshållare för bildnummer 3"/>
          <p:cNvSpPr>
            <a:spLocks noGrp="1"/>
          </p:cNvSpPr>
          <p:nvPr>
            <p:ph type="sldNum" sz="quarter" idx="10"/>
          </p:nvPr>
        </p:nvSpPr>
        <p:spPr/>
        <p:txBody>
          <a:bodyPr/>
          <a:lstStyle/>
          <a:p>
            <a:fld id="{CAB58259-5079-4739-B0D2-B95D1C07A7B5}" type="slidenum">
              <a:rPr lang="sv-SE" smtClean="0"/>
              <a:t>18</a:t>
            </a:fld>
            <a:endParaRPr lang="sv-SE"/>
          </a:p>
        </p:txBody>
      </p:sp>
    </p:spTree>
    <p:extLst>
      <p:ext uri="{BB962C8B-B14F-4D97-AF65-F5344CB8AC3E}">
        <p14:creationId xmlns:p14="http://schemas.microsoft.com/office/powerpoint/2010/main" val="10351030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eaLnBrk="1" hangingPunct="1"/>
            <a:r>
              <a:rPr lang="sv-SE" altLang="sv-SE" dirty="0">
                <a:latin typeface="Arial" charset="0"/>
              </a:rPr>
              <a:t>Vitaminer och mineralämnen ger ingen energi men är ändå nödvändiga för att energiomsättningen ska fungera. </a:t>
            </a:r>
          </a:p>
          <a:p>
            <a:pPr eaLnBrk="1" hangingPunct="1"/>
            <a:endParaRPr lang="sv-SE" altLang="sv-SE" dirty="0">
              <a:latin typeface="Arial" charset="0"/>
            </a:endParaRPr>
          </a:p>
          <a:p>
            <a:pPr eaLnBrk="1" hangingPunct="1"/>
            <a:r>
              <a:rPr lang="sv-SE" altLang="sv-SE" dirty="0">
                <a:latin typeface="Arial" charset="0"/>
              </a:rPr>
              <a:t>A: rikligt i mjölkprodukter, lever, fet fisk, äggula. Viktigt för synen, huden, slemhinnorna, tillväxten.</a:t>
            </a:r>
          </a:p>
          <a:p>
            <a:pPr eaLnBrk="1" hangingPunct="1"/>
            <a:r>
              <a:rPr lang="sv-SE" altLang="sv-SE" dirty="0">
                <a:latin typeface="Arial" charset="0"/>
              </a:rPr>
              <a:t>D: fet fisk, äggula, mjölkprodukter, margarin. Bildas när huden exponeras för solljus. Hjälper kroppen att ta upp kalcium och fosfor, vilket i sin tur är bra för tänder och skelett.</a:t>
            </a:r>
          </a:p>
          <a:p>
            <a:pPr eaLnBrk="1" hangingPunct="1"/>
            <a:r>
              <a:rPr lang="sv-SE" altLang="sv-SE" dirty="0">
                <a:latin typeface="Arial" charset="0"/>
              </a:rPr>
              <a:t>E: vegetabiliska oljor, margarin, vetegroddar, nötter, mandel, bönor, ägg och persika. En antioxidant.</a:t>
            </a:r>
          </a:p>
          <a:p>
            <a:pPr eaLnBrk="1" hangingPunct="1"/>
            <a:r>
              <a:rPr lang="sv-SE" altLang="sv-SE" dirty="0">
                <a:latin typeface="Arial" charset="0"/>
              </a:rPr>
              <a:t>K: spenat, broccoli, grönkål, lever, tofu,. För blodets koagulation och skelettomsättningen.</a:t>
            </a:r>
          </a:p>
          <a:p>
            <a:pPr eaLnBrk="1" hangingPunct="1"/>
            <a:endParaRPr lang="sv-SE" altLang="sv-SE" dirty="0">
              <a:latin typeface="Arial" charset="0"/>
            </a:endParaRPr>
          </a:p>
          <a:p>
            <a:pPr eaLnBrk="1" hangingPunct="1"/>
            <a:r>
              <a:rPr lang="sv-SE" altLang="sv-SE" dirty="0">
                <a:latin typeface="Arial" charset="0"/>
              </a:rPr>
              <a:t>B: spannmålsprodukter, mjölk, grönsaker. Deltar i ämnesomsättningen och blodbildningen.</a:t>
            </a:r>
          </a:p>
          <a:p>
            <a:pPr eaLnBrk="1" hangingPunct="1"/>
            <a:r>
              <a:rPr lang="sv-SE" altLang="sv-SE" dirty="0">
                <a:latin typeface="Arial" charset="0"/>
              </a:rPr>
              <a:t>C: frukt, grönsaker, bär. Antioxidant, bindvävsfunktion, sårläkning, underlättar upptaget av järn från vegetabiliska källor.</a:t>
            </a:r>
          </a:p>
          <a:p>
            <a:pPr eaLnBrk="1" hangingPunct="1"/>
            <a:endParaRPr lang="sv-SE" altLang="sv-SE" dirty="0">
              <a:latin typeface="Arial" charset="0"/>
            </a:endParaRPr>
          </a:p>
          <a:p>
            <a:endParaRPr lang="sv-SE" dirty="0"/>
          </a:p>
        </p:txBody>
      </p:sp>
      <p:sp>
        <p:nvSpPr>
          <p:cNvPr id="4" name="Platshållare för bildnummer 3"/>
          <p:cNvSpPr>
            <a:spLocks noGrp="1"/>
          </p:cNvSpPr>
          <p:nvPr>
            <p:ph type="sldNum" sz="quarter" idx="10"/>
          </p:nvPr>
        </p:nvSpPr>
        <p:spPr/>
        <p:txBody>
          <a:bodyPr/>
          <a:lstStyle/>
          <a:p>
            <a:fld id="{CAB58259-5079-4739-B0D2-B95D1C07A7B5}" type="slidenum">
              <a:rPr lang="sv-SE" smtClean="0"/>
              <a:t>19</a:t>
            </a:fld>
            <a:endParaRPr lang="sv-SE"/>
          </a:p>
        </p:txBody>
      </p:sp>
    </p:spTree>
    <p:extLst>
      <p:ext uri="{BB962C8B-B14F-4D97-AF65-F5344CB8AC3E}">
        <p14:creationId xmlns:p14="http://schemas.microsoft.com/office/powerpoint/2010/main" val="36681736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eaLnBrk="1" hangingPunct="1">
              <a:defRPr/>
            </a:pPr>
            <a:r>
              <a:rPr lang="sv-SE" dirty="0">
                <a:latin typeface="Arial" pitchFamily="34" charset="0"/>
              </a:rPr>
              <a:t>5% av kroppsvikten utgörs av mineralämnen. Man innehåller mest kalcium, fosfor. Och lite järn, zink, jod, selen. </a:t>
            </a:r>
          </a:p>
          <a:p>
            <a:pPr eaLnBrk="1" hangingPunct="1">
              <a:defRPr/>
            </a:pPr>
            <a:endParaRPr lang="sv-SE" dirty="0">
              <a:latin typeface="Arial" pitchFamily="34" charset="0"/>
            </a:endParaRPr>
          </a:p>
          <a:p>
            <a:pPr eaLnBrk="1" hangingPunct="1">
              <a:defRPr/>
            </a:pPr>
            <a:r>
              <a:rPr lang="sv-SE" dirty="0">
                <a:latin typeface="Arial" pitchFamily="34" charset="0"/>
              </a:rPr>
              <a:t>Järn: inälvsmat, kött, fisk, ägg, gryn, bönor. Behövs för syretransport i blodet, immunförsvar.</a:t>
            </a:r>
            <a:br>
              <a:rPr lang="sv-SE" dirty="0">
                <a:latin typeface="Arial" pitchFamily="34" charset="0"/>
              </a:rPr>
            </a:br>
            <a:r>
              <a:rPr lang="sv-SE" dirty="0">
                <a:latin typeface="Arial" pitchFamily="34" charset="0"/>
              </a:rPr>
              <a:t>Kalcium: mejeriprodukter, kött, bönor, sesamfrö. Behövs för skelettomsättning.</a:t>
            </a:r>
          </a:p>
          <a:p>
            <a:pPr eaLnBrk="1" hangingPunct="1">
              <a:defRPr/>
            </a:pPr>
            <a:endParaRPr lang="sv-SE" dirty="0">
              <a:latin typeface="Arial" pitchFamily="34" charset="0"/>
            </a:endParaRPr>
          </a:p>
          <a:p>
            <a:pPr eaLnBrk="1" hangingPunct="1">
              <a:defRPr/>
            </a:pPr>
            <a:r>
              <a:rPr lang="sv-SE" b="1" dirty="0">
                <a:latin typeface="Arial" pitchFamily="34" charset="0"/>
              </a:rPr>
              <a:t>Kalcium </a:t>
            </a:r>
          </a:p>
          <a:p>
            <a:pPr eaLnBrk="1" hangingPunct="1">
              <a:defRPr/>
            </a:pPr>
            <a:r>
              <a:rPr lang="sv-SE" dirty="0">
                <a:latin typeface="Arial" pitchFamily="34" charset="0"/>
              </a:rPr>
              <a:t>Nödvändig för bildning av ben och tänder, blodkoagulering och nervfunktion. Brist kan ge hämmad tillväxt. Långvarig brist kan ev. ge osteoporos (benskörhet). </a:t>
            </a:r>
          </a:p>
          <a:p>
            <a:pPr eaLnBrk="1" hangingPunct="1">
              <a:defRPr/>
            </a:pPr>
            <a:r>
              <a:rPr lang="sv-SE" dirty="0">
                <a:latin typeface="Arial" pitchFamily="34" charset="0"/>
              </a:rPr>
              <a:t> </a:t>
            </a:r>
          </a:p>
          <a:p>
            <a:pPr eaLnBrk="1" hangingPunct="1">
              <a:defRPr/>
            </a:pPr>
            <a:r>
              <a:rPr lang="sv-SE" b="1" dirty="0">
                <a:latin typeface="Arial" pitchFamily="34" charset="0"/>
              </a:rPr>
              <a:t>Hur mycket kalcium behöver vi varje dag?</a:t>
            </a:r>
          </a:p>
          <a:p>
            <a:pPr eaLnBrk="1" hangingPunct="1">
              <a:defRPr/>
            </a:pPr>
            <a:r>
              <a:rPr lang="sv-SE" dirty="0">
                <a:latin typeface="Arial" pitchFamily="34" charset="0"/>
              </a:rPr>
              <a:t>800 milligram</a:t>
            </a:r>
            <a:br>
              <a:rPr lang="sv-SE" dirty="0">
                <a:latin typeface="Arial" pitchFamily="34" charset="0"/>
              </a:rPr>
            </a:br>
            <a:r>
              <a:rPr lang="sv-SE" dirty="0">
                <a:latin typeface="Arial" pitchFamily="34" charset="0"/>
              </a:rPr>
              <a:t>900 milligram, gravida och ammande</a:t>
            </a:r>
          </a:p>
          <a:p>
            <a:pPr eaLnBrk="1" hangingPunct="1">
              <a:defRPr/>
            </a:pPr>
            <a:r>
              <a:rPr lang="sv-SE" dirty="0">
                <a:latin typeface="Arial" pitchFamily="34" charset="0"/>
              </a:rPr>
              <a:t>Rekommenderat dagligt intag för vuxna.</a:t>
            </a:r>
            <a:br>
              <a:rPr lang="sv-SE" dirty="0">
                <a:latin typeface="Arial" pitchFamily="34" charset="0"/>
              </a:rPr>
            </a:br>
            <a:r>
              <a:rPr lang="sv-SE" dirty="0">
                <a:latin typeface="Arial" pitchFamily="34" charset="0"/>
              </a:rPr>
              <a:t>Rekommendationerna varierar med bl.a. ålder och kön. </a:t>
            </a:r>
            <a:br>
              <a:rPr lang="sv-SE" dirty="0">
                <a:latin typeface="Arial" pitchFamily="34" charset="0"/>
              </a:rPr>
            </a:br>
            <a:endParaRPr lang="sv-SE" dirty="0">
              <a:latin typeface="Arial" pitchFamily="34" charset="0"/>
            </a:endParaRPr>
          </a:p>
          <a:p>
            <a:pPr eaLnBrk="1" hangingPunct="1">
              <a:defRPr/>
            </a:pPr>
            <a:br>
              <a:rPr lang="sv-SE" b="1" dirty="0">
                <a:latin typeface="Arial" pitchFamily="34" charset="0"/>
              </a:rPr>
            </a:br>
            <a:r>
              <a:rPr lang="sv-SE" b="1" dirty="0">
                <a:latin typeface="Arial" pitchFamily="34" charset="0"/>
              </a:rPr>
              <a:t>Hur får vi i oss kalcium? </a:t>
            </a:r>
          </a:p>
          <a:p>
            <a:pPr eaLnBrk="1" hangingPunct="1">
              <a:defRPr/>
            </a:pPr>
            <a:r>
              <a:rPr lang="sv-SE" dirty="0">
                <a:latin typeface="Arial" pitchFamily="34" charset="0"/>
              </a:rPr>
              <a:t>De vanligaste källorna enligt undersökningen </a:t>
            </a:r>
            <a:r>
              <a:rPr lang="sv-SE" dirty="0" err="1">
                <a:latin typeface="Arial" pitchFamily="34" charset="0"/>
              </a:rPr>
              <a:t>Riksmaten</a:t>
            </a:r>
            <a:r>
              <a:rPr lang="sv-SE" dirty="0">
                <a:latin typeface="Arial" pitchFamily="34" charset="0"/>
              </a:rPr>
              <a:t>. </a:t>
            </a:r>
          </a:p>
          <a:p>
            <a:pPr eaLnBrk="1" hangingPunct="1">
              <a:defRPr/>
            </a:pPr>
            <a:r>
              <a:rPr lang="sv-SE" dirty="0">
                <a:latin typeface="Arial" pitchFamily="34" charset="0"/>
              </a:rPr>
              <a:t>40%  Mjölk, fil och yoghurt</a:t>
            </a:r>
            <a:br>
              <a:rPr lang="sv-SE" dirty="0">
                <a:latin typeface="Arial" pitchFamily="34" charset="0"/>
              </a:rPr>
            </a:br>
            <a:r>
              <a:rPr lang="sv-SE" dirty="0">
                <a:latin typeface="Arial" pitchFamily="34" charset="0"/>
              </a:rPr>
              <a:t>21%  Ost</a:t>
            </a:r>
          </a:p>
          <a:p>
            <a:endParaRPr lang="sv-SE" dirty="0"/>
          </a:p>
        </p:txBody>
      </p:sp>
      <p:sp>
        <p:nvSpPr>
          <p:cNvPr id="4" name="Platshållare för bildnummer 3"/>
          <p:cNvSpPr>
            <a:spLocks noGrp="1"/>
          </p:cNvSpPr>
          <p:nvPr>
            <p:ph type="sldNum" sz="quarter" idx="10"/>
          </p:nvPr>
        </p:nvSpPr>
        <p:spPr/>
        <p:txBody>
          <a:bodyPr/>
          <a:lstStyle/>
          <a:p>
            <a:fld id="{CAB58259-5079-4739-B0D2-B95D1C07A7B5}" type="slidenum">
              <a:rPr lang="sv-SE" smtClean="0"/>
              <a:t>20</a:t>
            </a:fld>
            <a:endParaRPr lang="sv-SE"/>
          </a:p>
        </p:txBody>
      </p:sp>
    </p:spTree>
    <p:extLst>
      <p:ext uri="{BB962C8B-B14F-4D97-AF65-F5344CB8AC3E}">
        <p14:creationId xmlns:p14="http://schemas.microsoft.com/office/powerpoint/2010/main" val="16634869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altLang="sv-SE" b="1" dirty="0"/>
              <a:t>toxikologi,</a:t>
            </a:r>
            <a:r>
              <a:rPr lang="sv-SE" altLang="sv-SE" dirty="0"/>
              <a:t> läran om gifters egenskaper och verkningar. Modern toxikologi är inriktad på främst forskning om läkemedels och kemikaliers verkningar på den levande organismen (framför allt människa och djur) samt på riskuppskattning.</a:t>
            </a:r>
          </a:p>
          <a:p>
            <a:endParaRPr lang="sv-SE" dirty="0"/>
          </a:p>
        </p:txBody>
      </p:sp>
      <p:sp>
        <p:nvSpPr>
          <p:cNvPr id="4" name="Platshållare för bildnummer 3"/>
          <p:cNvSpPr>
            <a:spLocks noGrp="1"/>
          </p:cNvSpPr>
          <p:nvPr>
            <p:ph type="sldNum" sz="quarter" idx="10"/>
          </p:nvPr>
        </p:nvSpPr>
        <p:spPr/>
        <p:txBody>
          <a:bodyPr/>
          <a:lstStyle/>
          <a:p>
            <a:fld id="{CAB58259-5079-4739-B0D2-B95D1C07A7B5}" type="slidenum">
              <a:rPr lang="sv-SE" smtClean="0"/>
              <a:t>5</a:t>
            </a:fld>
            <a:endParaRPr lang="sv-SE"/>
          </a:p>
        </p:txBody>
      </p:sp>
    </p:spTree>
    <p:extLst>
      <p:ext uri="{BB962C8B-B14F-4D97-AF65-F5344CB8AC3E}">
        <p14:creationId xmlns:p14="http://schemas.microsoft.com/office/powerpoint/2010/main" val="5583207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altLang="sv-SE" dirty="0"/>
              <a:t>Ett annat ord för ämnesomsättning är metabolism. Ämnesomsättningen kan delas upp i nedbrytande processer och uppbyggande processer. Alla levande celler förbrukar energi och i alla celler sker det en ständig nedbrytning och uppbyggnad av ämnen. I kroppen är behovet av energi konstant hos alla celler förutom hos muskelcellerna där behovet varierar beroende på hur aktiv muskeln är. Ämnesomsättningen regleras dels av tillgången på energigivande näringsämnen och dels av hur mycket energi som organismen behöver. </a:t>
            </a:r>
          </a:p>
          <a:p>
            <a:endParaRPr lang="sv-SE" dirty="0"/>
          </a:p>
        </p:txBody>
      </p:sp>
      <p:sp>
        <p:nvSpPr>
          <p:cNvPr id="4" name="Platshållare för bildnummer 3"/>
          <p:cNvSpPr>
            <a:spLocks noGrp="1"/>
          </p:cNvSpPr>
          <p:nvPr>
            <p:ph type="sldNum" sz="quarter" idx="10"/>
          </p:nvPr>
        </p:nvSpPr>
        <p:spPr/>
        <p:txBody>
          <a:bodyPr/>
          <a:lstStyle/>
          <a:p>
            <a:fld id="{CAB58259-5079-4739-B0D2-B95D1C07A7B5}" type="slidenum">
              <a:rPr lang="sv-SE" smtClean="0"/>
              <a:t>6</a:t>
            </a:fld>
            <a:endParaRPr lang="sv-SE"/>
          </a:p>
        </p:txBody>
      </p:sp>
    </p:spTree>
    <p:extLst>
      <p:ext uri="{BB962C8B-B14F-4D97-AF65-F5344CB8AC3E}">
        <p14:creationId xmlns:p14="http://schemas.microsoft.com/office/powerpoint/2010/main" val="21021275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eaLnBrk="1" hangingPunct="1">
              <a:spcBef>
                <a:spcPct val="0"/>
              </a:spcBef>
            </a:pPr>
            <a:r>
              <a:rPr lang="sv-SE" altLang="sv-SE" dirty="0"/>
              <a:t>Energibalans innebär att du äter lika mycket som du gör dig av med under ett dygn. </a:t>
            </a:r>
          </a:p>
          <a:p>
            <a:pPr eaLnBrk="1" hangingPunct="1">
              <a:spcBef>
                <a:spcPct val="0"/>
              </a:spcBef>
            </a:pPr>
            <a:endParaRPr lang="sv-SE" altLang="sv-SE" dirty="0"/>
          </a:p>
          <a:p>
            <a:pPr eaLnBrk="1" hangingPunct="1">
              <a:spcBef>
                <a:spcPct val="0"/>
              </a:spcBef>
            </a:pPr>
            <a:r>
              <a:rPr lang="sv-SE" altLang="sv-SE" dirty="0"/>
              <a:t>Får du inte den energi du behöver blir du kraftlös och presterar sämre.</a:t>
            </a:r>
          </a:p>
          <a:p>
            <a:pPr eaLnBrk="1" hangingPunct="1">
              <a:spcBef>
                <a:spcPct val="0"/>
              </a:spcBef>
            </a:pPr>
            <a:r>
              <a:rPr lang="sv-SE" altLang="sv-SE" dirty="0"/>
              <a:t>ö</a:t>
            </a:r>
          </a:p>
          <a:p>
            <a:pPr eaLnBrk="1" hangingPunct="1">
              <a:spcBef>
                <a:spcPct val="0"/>
              </a:spcBef>
            </a:pPr>
            <a:r>
              <a:rPr lang="sv-SE" altLang="sv-SE" dirty="0"/>
              <a:t>Äter du för lite i förhållande till din träningsmängd tas energi från dina näringsförråd, muskulatur bryts ner. Energibehovet prioriteras alltid före muskeluppbyggnad!</a:t>
            </a:r>
          </a:p>
          <a:p>
            <a:pPr eaLnBrk="1" hangingPunct="1">
              <a:spcBef>
                <a:spcPct val="0"/>
              </a:spcBef>
            </a:pPr>
            <a:endParaRPr lang="sv-SE" altLang="sv-SE" dirty="0"/>
          </a:p>
          <a:p>
            <a:pPr eaLnBrk="1" hangingPunct="1">
              <a:spcBef>
                <a:spcPct val="0"/>
              </a:spcBef>
            </a:pPr>
            <a:r>
              <a:rPr lang="sv-SE" altLang="sv-SE" dirty="0"/>
              <a:t>Det grundläggande för god hälsa och särskilt för en idrottare är att vara i energibalans. Det innebär att du äter lika mycket som du gör av med under ett dygn. Om du vill prestera bra inom din idrott är det viktigt att du är i energibalans. Får du inte den energi du behöver blir du kraftlös och presterar sämre. </a:t>
            </a:r>
          </a:p>
          <a:p>
            <a:pPr eaLnBrk="1" hangingPunct="1">
              <a:spcBef>
                <a:spcPct val="0"/>
              </a:spcBef>
            </a:pPr>
            <a:endParaRPr lang="sv-SE" altLang="sv-SE" dirty="0"/>
          </a:p>
          <a:p>
            <a:pPr eaLnBrk="1" hangingPunct="1">
              <a:spcBef>
                <a:spcPct val="0"/>
              </a:spcBef>
            </a:pPr>
            <a:r>
              <a:rPr lang="sv-SE" altLang="sv-SE" dirty="0"/>
              <a:t>Äter du för lite i förhållande till din träningsmängd tas energi från dina näringsförråd, muskulatur bryts ner. Energibehovet prioriteras alltid före muskeluppbyggnad!</a:t>
            </a:r>
          </a:p>
          <a:p>
            <a:endParaRPr lang="sv-SE" dirty="0"/>
          </a:p>
        </p:txBody>
      </p:sp>
      <p:sp>
        <p:nvSpPr>
          <p:cNvPr id="4" name="Platshållare för bildnummer 3"/>
          <p:cNvSpPr>
            <a:spLocks noGrp="1"/>
          </p:cNvSpPr>
          <p:nvPr>
            <p:ph type="sldNum" sz="quarter" idx="10"/>
          </p:nvPr>
        </p:nvSpPr>
        <p:spPr/>
        <p:txBody>
          <a:bodyPr/>
          <a:lstStyle/>
          <a:p>
            <a:fld id="{CAB58259-5079-4739-B0D2-B95D1C07A7B5}" type="slidenum">
              <a:rPr lang="sv-SE" smtClean="0"/>
              <a:t>7</a:t>
            </a:fld>
            <a:endParaRPr lang="sv-SE"/>
          </a:p>
        </p:txBody>
      </p:sp>
    </p:spTree>
    <p:extLst>
      <p:ext uri="{BB962C8B-B14F-4D97-AF65-F5344CB8AC3E}">
        <p14:creationId xmlns:p14="http://schemas.microsoft.com/office/powerpoint/2010/main" val="7551448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eaLnBrk="1" hangingPunct="1">
              <a:spcBef>
                <a:spcPct val="0"/>
              </a:spcBef>
            </a:pPr>
            <a:r>
              <a:rPr lang="sv-SE" altLang="sv-SE" dirty="0"/>
              <a:t>Kroppen eftersträvar alltid balans. Kroppen prioriterar i första hand energibalansen, det vill säga att mängden energi är lika stor som det man gör av med. Får kroppen för lite energi under en längre tid kompenserar den det genom att dra ner ämnesomsättningen. Detta för att spara de reserver som finns. Inträffar detta för en idrottare kan en optimal prestation inte utföras. För lågt energiintag vid träning: tomma förråd av glykogen, nedbrytning av musklerna, effektlös träning. Att kunna prestera bra i en sådan situation är inte möjligt.</a:t>
            </a:r>
          </a:p>
          <a:p>
            <a:pPr eaLnBrk="1" hangingPunct="1">
              <a:spcBef>
                <a:spcPct val="0"/>
              </a:spcBef>
            </a:pPr>
            <a:endParaRPr lang="sv-SE" altLang="sv-SE" dirty="0"/>
          </a:p>
          <a:p>
            <a:pPr eaLnBrk="1" hangingPunct="1">
              <a:spcBef>
                <a:spcPct val="0"/>
              </a:spcBef>
            </a:pPr>
            <a:r>
              <a:rPr lang="sv-SE" altLang="sv-SE" dirty="0"/>
              <a:t>Kosten hänger ihop med immunförsvaret: slarvar du med kosten kan du också lättare dra på dig infektioner.</a:t>
            </a:r>
          </a:p>
          <a:p>
            <a:pPr eaLnBrk="1" hangingPunct="1">
              <a:spcBef>
                <a:spcPct val="0"/>
              </a:spcBef>
            </a:pPr>
            <a:r>
              <a:rPr lang="sv-SE" altLang="sv-SE" dirty="0"/>
              <a:t>Får du inte i dig tillräckligt med energi tas den energi som fattas från den energi som finns lagrat i kroppen: muskler.</a:t>
            </a:r>
          </a:p>
          <a:p>
            <a:pPr eaLnBrk="1" hangingPunct="1">
              <a:spcBef>
                <a:spcPct val="0"/>
              </a:spcBef>
            </a:pPr>
            <a:r>
              <a:rPr lang="sv-SE" altLang="sv-SE" dirty="0"/>
              <a:t>Får du inte i dig tillräckligt med viktiga näringsämnen som tex vitaminer och mineralämnen kommer du hamna i brist och det är inte bra för kroppen. Brist på det viktiga mineralämnet kalcium kan tex leda till benskörhet.</a:t>
            </a:r>
          </a:p>
          <a:p>
            <a:endParaRPr lang="sv-SE" dirty="0"/>
          </a:p>
        </p:txBody>
      </p:sp>
      <p:sp>
        <p:nvSpPr>
          <p:cNvPr id="4" name="Platshållare för bildnummer 3"/>
          <p:cNvSpPr>
            <a:spLocks noGrp="1"/>
          </p:cNvSpPr>
          <p:nvPr>
            <p:ph type="sldNum" sz="quarter" idx="10"/>
          </p:nvPr>
        </p:nvSpPr>
        <p:spPr/>
        <p:txBody>
          <a:bodyPr/>
          <a:lstStyle/>
          <a:p>
            <a:fld id="{CAB58259-5079-4739-B0D2-B95D1C07A7B5}" type="slidenum">
              <a:rPr lang="sv-SE" smtClean="0"/>
              <a:t>8</a:t>
            </a:fld>
            <a:endParaRPr lang="sv-SE"/>
          </a:p>
        </p:txBody>
      </p:sp>
    </p:spTree>
    <p:extLst>
      <p:ext uri="{BB962C8B-B14F-4D97-AF65-F5344CB8AC3E}">
        <p14:creationId xmlns:p14="http://schemas.microsoft.com/office/powerpoint/2010/main" val="37148103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eaLnBrk="1" hangingPunct="1">
              <a:spcBef>
                <a:spcPct val="0"/>
              </a:spcBef>
            </a:pPr>
            <a:r>
              <a:rPr lang="sv-SE" altLang="sv-SE" dirty="0"/>
              <a:t>Kroppen är inte bara en fabrik där kemiska processer ständigt pågår. Man kan även likna kroppen med en maskin som ständigt behöver tillförsel av bränsle för att kunna fungera. Kan även liknas med en bil. (koppling till träningsläran)</a:t>
            </a:r>
          </a:p>
          <a:p>
            <a:pPr eaLnBrk="1" hangingPunct="1">
              <a:spcBef>
                <a:spcPct val="0"/>
              </a:spcBef>
            </a:pPr>
            <a:endParaRPr lang="sv-SE" altLang="sv-SE" dirty="0"/>
          </a:p>
          <a:p>
            <a:pPr eaLnBrk="1" hangingPunct="1">
              <a:spcBef>
                <a:spcPct val="0"/>
              </a:spcBef>
            </a:pPr>
            <a:r>
              <a:rPr lang="sv-SE" altLang="sv-SE" dirty="0"/>
              <a:t>När du går, springer, sover behövs det energi. De flesta fysiologiska processer i kroppen kräver energi för att kunna utföras. När vi är fysiskt aktiva behöver vi mer energi. (mer om energi under lektion 3)</a:t>
            </a:r>
          </a:p>
          <a:p>
            <a:pPr eaLnBrk="1" hangingPunct="1">
              <a:spcBef>
                <a:spcPct val="0"/>
              </a:spcBef>
            </a:pPr>
            <a:endParaRPr lang="sv-SE" altLang="sv-SE" dirty="0"/>
          </a:p>
          <a:p>
            <a:pPr eaLnBrk="1" hangingPunct="1">
              <a:spcBef>
                <a:spcPct val="0"/>
              </a:spcBef>
            </a:pPr>
            <a:r>
              <a:rPr lang="sv-SE" altLang="sv-SE" dirty="0"/>
              <a:t>Mat innehåller samma ämnen som vi själva gör. För mer info se nästa sida.</a:t>
            </a:r>
          </a:p>
          <a:p>
            <a:pPr eaLnBrk="1" hangingPunct="1">
              <a:spcBef>
                <a:spcPct val="0"/>
              </a:spcBef>
            </a:pPr>
            <a:endParaRPr lang="sv-SE" altLang="sv-SE" dirty="0"/>
          </a:p>
          <a:p>
            <a:pPr eaLnBrk="1" hangingPunct="1">
              <a:spcBef>
                <a:spcPct val="0"/>
              </a:spcBef>
            </a:pPr>
            <a:endParaRPr lang="sv-SE" altLang="sv-SE" dirty="0"/>
          </a:p>
          <a:p>
            <a:pPr eaLnBrk="1" hangingPunct="1">
              <a:spcBef>
                <a:spcPct val="0"/>
              </a:spcBef>
            </a:pPr>
            <a:endParaRPr lang="sv-SE" altLang="sv-SE" dirty="0"/>
          </a:p>
          <a:p>
            <a:pPr eaLnBrk="1" hangingPunct="1">
              <a:spcBef>
                <a:spcPct val="0"/>
              </a:spcBef>
            </a:pPr>
            <a:endParaRPr lang="sv-SE" altLang="sv-SE" dirty="0"/>
          </a:p>
          <a:p>
            <a:endParaRPr lang="sv-SE" dirty="0"/>
          </a:p>
          <a:p>
            <a:endParaRPr lang="sv-SE" dirty="0"/>
          </a:p>
        </p:txBody>
      </p:sp>
      <p:sp>
        <p:nvSpPr>
          <p:cNvPr id="4" name="Platshållare för bildnummer 3"/>
          <p:cNvSpPr>
            <a:spLocks noGrp="1"/>
          </p:cNvSpPr>
          <p:nvPr>
            <p:ph type="sldNum" sz="quarter" idx="10"/>
          </p:nvPr>
        </p:nvSpPr>
        <p:spPr/>
        <p:txBody>
          <a:bodyPr/>
          <a:lstStyle/>
          <a:p>
            <a:fld id="{CAB58259-5079-4739-B0D2-B95D1C07A7B5}" type="slidenum">
              <a:rPr lang="sv-SE" smtClean="0"/>
              <a:t>9</a:t>
            </a:fld>
            <a:endParaRPr lang="sv-SE"/>
          </a:p>
        </p:txBody>
      </p:sp>
    </p:spTree>
    <p:extLst>
      <p:ext uri="{BB962C8B-B14F-4D97-AF65-F5344CB8AC3E}">
        <p14:creationId xmlns:p14="http://schemas.microsoft.com/office/powerpoint/2010/main" val="18865793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eaLnBrk="1" fontAlgn="auto" hangingPunct="1">
              <a:spcBef>
                <a:spcPts val="0"/>
              </a:spcBef>
              <a:spcAft>
                <a:spcPts val="0"/>
              </a:spcAft>
              <a:defRPr/>
            </a:pPr>
            <a:r>
              <a:rPr lang="sv-SE" dirty="0">
                <a:solidFill>
                  <a:srgbClr val="000000"/>
                </a:solidFill>
                <a:effectLst>
                  <a:outerShdw blurRad="38100" dist="38100" dir="2700000" algn="tl">
                    <a:srgbClr val="000000">
                      <a:alpha val="43137"/>
                    </a:srgbClr>
                  </a:outerShdw>
                </a:effectLst>
              </a:rPr>
              <a:t>Varje individ är uppbyggd på olika sätt och i olika böcker nämns olika stor mängd av näringsämnen. </a:t>
            </a:r>
          </a:p>
          <a:p>
            <a:pPr eaLnBrk="1" fontAlgn="auto" hangingPunct="1">
              <a:spcBef>
                <a:spcPts val="0"/>
              </a:spcBef>
              <a:spcAft>
                <a:spcPts val="0"/>
              </a:spcAft>
              <a:defRPr/>
            </a:pPr>
            <a:endParaRPr lang="sv-SE" dirty="0">
              <a:solidFill>
                <a:srgbClr val="000000"/>
              </a:solidFill>
            </a:endParaRPr>
          </a:p>
          <a:p>
            <a:pPr eaLnBrk="1" fontAlgn="auto" hangingPunct="1">
              <a:spcBef>
                <a:spcPts val="0"/>
              </a:spcBef>
              <a:spcAft>
                <a:spcPts val="0"/>
              </a:spcAft>
              <a:defRPr/>
            </a:pPr>
            <a:r>
              <a:rPr lang="sv-SE" dirty="0">
                <a:solidFill>
                  <a:srgbClr val="000000"/>
                </a:solidFill>
              </a:rPr>
              <a:t>Innehållet påverkas av vilken sorts näring som vi stoppar i oss. Mängden vatten minskar om vi dricker mindre vatten.</a:t>
            </a:r>
          </a:p>
          <a:p>
            <a:pPr eaLnBrk="1" fontAlgn="auto" hangingPunct="1">
              <a:spcBef>
                <a:spcPts val="0"/>
              </a:spcBef>
              <a:spcAft>
                <a:spcPts val="0"/>
              </a:spcAft>
              <a:defRPr/>
            </a:pPr>
            <a:endParaRPr lang="sv-SE" dirty="0">
              <a:solidFill>
                <a:srgbClr val="000000"/>
              </a:solidFill>
            </a:endParaRPr>
          </a:p>
          <a:p>
            <a:pPr eaLnBrk="1" fontAlgn="auto" hangingPunct="1">
              <a:spcBef>
                <a:spcPts val="0"/>
              </a:spcBef>
              <a:spcAft>
                <a:spcPts val="0"/>
              </a:spcAft>
              <a:defRPr/>
            </a:pPr>
            <a:r>
              <a:rPr lang="sv-SE" dirty="0">
                <a:solidFill>
                  <a:srgbClr val="000000"/>
                </a:solidFill>
              </a:rPr>
              <a:t>Kroppen består ungefär av 50-60 % vatten.</a:t>
            </a:r>
          </a:p>
          <a:p>
            <a:pPr eaLnBrk="1" fontAlgn="auto" hangingPunct="1">
              <a:spcBef>
                <a:spcPts val="0"/>
              </a:spcBef>
              <a:spcAft>
                <a:spcPts val="0"/>
              </a:spcAft>
              <a:defRPr/>
            </a:pPr>
            <a:r>
              <a:rPr lang="sv-SE" dirty="0"/>
              <a:t>Ett kg muskelvävnad kan lagra ca 10-15 g glykogen. Genomsnittligt utgör musklerna 40% av kroppsvikten. Det innebär att om en person väger 70 kg så utgör muskulaturen ca 28 kg. Eftersom varje kg kan lagra 10-15g  så finns det hos denna person totalt ett lager på 300-400 g glykogen. För varje gram glykogen som lagras binds även 2,7 gram vatten. </a:t>
            </a:r>
            <a:endParaRPr lang="sv-SE" dirty="0">
              <a:solidFill>
                <a:srgbClr val="000000"/>
              </a:solidFill>
            </a:endParaRPr>
          </a:p>
          <a:p>
            <a:pPr eaLnBrk="1" fontAlgn="auto" hangingPunct="1">
              <a:spcBef>
                <a:spcPts val="0"/>
              </a:spcBef>
              <a:spcAft>
                <a:spcPts val="0"/>
              </a:spcAft>
              <a:defRPr/>
            </a:pPr>
            <a:r>
              <a:rPr lang="sv-SE" dirty="0"/>
              <a:t>En normalviktig man kan bestå av ca 15% fett och en normalviktig kvinna av ca 20%. En överviktig person kan ha 30-40 kg fettväv. </a:t>
            </a:r>
          </a:p>
          <a:p>
            <a:pPr eaLnBrk="1" fontAlgn="auto" hangingPunct="1">
              <a:spcBef>
                <a:spcPts val="0"/>
              </a:spcBef>
              <a:spcAft>
                <a:spcPts val="0"/>
              </a:spcAft>
              <a:defRPr/>
            </a:pPr>
            <a:endParaRPr lang="sv-SE" dirty="0"/>
          </a:p>
          <a:p>
            <a:endParaRPr lang="sv-SE" dirty="0"/>
          </a:p>
        </p:txBody>
      </p:sp>
      <p:sp>
        <p:nvSpPr>
          <p:cNvPr id="4" name="Platshållare för bildnummer 3"/>
          <p:cNvSpPr>
            <a:spLocks noGrp="1"/>
          </p:cNvSpPr>
          <p:nvPr>
            <p:ph type="sldNum" sz="quarter" idx="10"/>
          </p:nvPr>
        </p:nvSpPr>
        <p:spPr/>
        <p:txBody>
          <a:bodyPr/>
          <a:lstStyle/>
          <a:p>
            <a:fld id="{CAB58259-5079-4739-B0D2-B95D1C07A7B5}" type="slidenum">
              <a:rPr lang="sv-SE" smtClean="0"/>
              <a:t>10</a:t>
            </a:fld>
            <a:endParaRPr lang="sv-SE"/>
          </a:p>
        </p:txBody>
      </p:sp>
    </p:spTree>
    <p:extLst>
      <p:ext uri="{BB962C8B-B14F-4D97-AF65-F5344CB8AC3E}">
        <p14:creationId xmlns:p14="http://schemas.microsoft.com/office/powerpoint/2010/main" val="23835280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altLang="sv-SE" dirty="0">
                <a:latin typeface="Arial" charset="0"/>
              </a:rPr>
              <a:t>Maten vi äter består framför allt av tre energigivandenäringsämnen: Kolhydrater, fett och proteiner. Denna energi behövs i kroppen till många processer, tex muskelrörelse, transport över cellmembran, bibehålla kroppstemperaturen och till att bygga upp vävnader i kroppen. Maten transporteras genom matsmältningskanalen där den sönderdelas och bryts ned. Via tarmarna tar blodet upp de nedbrutna komponenterna och transporterar dem till de organ som just då behöver energi eller material till uppbyggnad och lagring. </a:t>
            </a:r>
          </a:p>
          <a:p>
            <a:endParaRPr lang="sv-SE" dirty="0"/>
          </a:p>
        </p:txBody>
      </p:sp>
      <p:sp>
        <p:nvSpPr>
          <p:cNvPr id="4" name="Platshållare för bildnummer 3"/>
          <p:cNvSpPr>
            <a:spLocks noGrp="1"/>
          </p:cNvSpPr>
          <p:nvPr>
            <p:ph type="sldNum" sz="quarter" idx="10"/>
          </p:nvPr>
        </p:nvSpPr>
        <p:spPr/>
        <p:txBody>
          <a:bodyPr/>
          <a:lstStyle/>
          <a:p>
            <a:fld id="{CAB58259-5079-4739-B0D2-B95D1C07A7B5}" type="slidenum">
              <a:rPr lang="sv-SE" smtClean="0"/>
              <a:t>11</a:t>
            </a:fld>
            <a:endParaRPr lang="sv-SE"/>
          </a:p>
        </p:txBody>
      </p:sp>
    </p:spTree>
    <p:extLst>
      <p:ext uri="{BB962C8B-B14F-4D97-AF65-F5344CB8AC3E}">
        <p14:creationId xmlns:p14="http://schemas.microsoft.com/office/powerpoint/2010/main" val="11938641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eaLnBrk="1" hangingPunct="1">
              <a:spcBef>
                <a:spcPct val="0"/>
              </a:spcBef>
            </a:pPr>
            <a:r>
              <a:rPr lang="sv-SE" altLang="sv-SE" dirty="0">
                <a:latin typeface="Arial" charset="0"/>
              </a:rPr>
              <a:t>Kolhydrater är det gemensamma namnet för socker, stärkelse och kostfiber.  </a:t>
            </a:r>
          </a:p>
          <a:p>
            <a:pPr eaLnBrk="1" hangingPunct="1">
              <a:spcBef>
                <a:spcPct val="0"/>
              </a:spcBef>
            </a:pPr>
            <a:endParaRPr lang="sv-SE" altLang="sv-SE" dirty="0">
              <a:latin typeface="Arial" charset="0"/>
            </a:endParaRPr>
          </a:p>
          <a:p>
            <a:pPr eaLnBrk="1" hangingPunct="1">
              <a:spcBef>
                <a:spcPct val="0"/>
              </a:spcBef>
            </a:pPr>
            <a:r>
              <a:rPr lang="sv-SE" altLang="sv-SE" dirty="0">
                <a:latin typeface="Arial" charset="0"/>
              </a:rPr>
              <a:t>Kolhydrater finns i </a:t>
            </a:r>
            <a:r>
              <a:rPr lang="sv-SE" altLang="sv-SE" dirty="0" err="1">
                <a:latin typeface="Arial" charset="0"/>
              </a:rPr>
              <a:t>bla</a:t>
            </a:r>
            <a:r>
              <a:rPr lang="sv-SE" altLang="sv-SE" dirty="0">
                <a:latin typeface="Arial" charset="0"/>
              </a:rPr>
              <a:t> pasta, gryn, mjöl, ris, bröd, müsli, potatis, rotfrukter, bönor, linser, frukt och grönsaker. </a:t>
            </a:r>
          </a:p>
          <a:p>
            <a:pPr eaLnBrk="1" hangingPunct="1">
              <a:spcBef>
                <a:spcPct val="0"/>
              </a:spcBef>
            </a:pPr>
            <a:endParaRPr lang="sv-SE" altLang="sv-SE" dirty="0">
              <a:latin typeface="Arial" charset="0"/>
            </a:endParaRPr>
          </a:p>
          <a:p>
            <a:pPr eaLnBrk="1" hangingPunct="1">
              <a:spcBef>
                <a:spcPct val="0"/>
              </a:spcBef>
            </a:pPr>
            <a:r>
              <a:rPr lang="sv-SE" altLang="sv-SE" dirty="0">
                <a:latin typeface="Arial" charset="0"/>
              </a:rPr>
              <a:t>6-8g/kg/dag motsvarar 360-480g för den som väger 60 kg och 480-640g för den som väger 80kg</a:t>
            </a:r>
          </a:p>
          <a:p>
            <a:pPr eaLnBrk="1" hangingPunct="1">
              <a:spcBef>
                <a:spcPct val="0"/>
              </a:spcBef>
            </a:pPr>
            <a:endParaRPr lang="sv-SE" altLang="sv-SE" dirty="0">
              <a:latin typeface="Arial" charset="0"/>
            </a:endParaRPr>
          </a:p>
          <a:p>
            <a:pPr eaLnBrk="1" hangingPunct="1">
              <a:spcBef>
                <a:spcPct val="0"/>
              </a:spcBef>
            </a:pPr>
            <a:r>
              <a:rPr lang="sv-SE" altLang="sv-SE" dirty="0">
                <a:latin typeface="Arial" charset="0"/>
              </a:rPr>
              <a:t>I magtarmkanalen bryts kolhydraterna ned till glukos och andra enkla sockerarter (fruktos, galaktos). De tas upp i blodet av tarmens slemhinna och transporteras vidare i blodet. Först transporteras de till levern där de omvandlas till glukos. Glukos som har tagits upp i blodet kallas för blodsocker, som är kroppens främsta energikälla. Alla kroppens organ är direkt beroende av en konstant tillgång på blodsocker som inte används direkt som bränsle kan lagras dels som glykogen i muskler och lever, dels som fett i fettdepåerna. Muskelglykogen används som lättillgänglig energi vid träning. Leverglykogenet används till att hålla blodsockerhalten konstant så att hjärna och nervsystem får energi. Vår kropp prioriterar energi till hjärna och nervsystem. Det enda sättet att kunna fylla dina muskelglykogendepåer och på så vis få </a:t>
            </a:r>
            <a:r>
              <a:rPr lang="sv-SE" altLang="sv-SE" dirty="0" err="1">
                <a:latin typeface="Arial" charset="0"/>
              </a:rPr>
              <a:t>lättilgänglig</a:t>
            </a:r>
            <a:r>
              <a:rPr lang="sv-SE" altLang="sv-SE" dirty="0">
                <a:latin typeface="Arial" charset="0"/>
              </a:rPr>
              <a:t> energi till att prestera är att äta mycket kolhydrater. </a:t>
            </a:r>
          </a:p>
          <a:p>
            <a:pPr eaLnBrk="1" hangingPunct="1">
              <a:spcBef>
                <a:spcPct val="0"/>
              </a:spcBef>
            </a:pPr>
            <a:endParaRPr lang="sv-SE" altLang="sv-SE" dirty="0"/>
          </a:p>
          <a:p>
            <a:endParaRPr lang="sv-SE" dirty="0"/>
          </a:p>
          <a:p>
            <a:endParaRPr lang="sv-SE" dirty="0"/>
          </a:p>
        </p:txBody>
      </p:sp>
      <p:sp>
        <p:nvSpPr>
          <p:cNvPr id="4" name="Platshållare för bildnummer 3"/>
          <p:cNvSpPr>
            <a:spLocks noGrp="1"/>
          </p:cNvSpPr>
          <p:nvPr>
            <p:ph type="sldNum" sz="quarter" idx="10"/>
          </p:nvPr>
        </p:nvSpPr>
        <p:spPr/>
        <p:txBody>
          <a:bodyPr/>
          <a:lstStyle/>
          <a:p>
            <a:fld id="{CAB58259-5079-4739-B0D2-B95D1C07A7B5}" type="slidenum">
              <a:rPr lang="sv-SE" smtClean="0"/>
              <a:t>12</a:t>
            </a:fld>
            <a:endParaRPr lang="sv-SE"/>
          </a:p>
        </p:txBody>
      </p:sp>
    </p:spTree>
    <p:extLst>
      <p:ext uri="{BB962C8B-B14F-4D97-AF65-F5344CB8AC3E}">
        <p14:creationId xmlns:p14="http://schemas.microsoft.com/office/powerpoint/2010/main" val="25605418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a:t>Klicka här för att ändra format</a:t>
            </a:r>
          </a:p>
        </p:txBody>
      </p:sp>
      <p:sp>
        <p:nvSpPr>
          <p:cNvPr id="3" name="Underrubrik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a:t>Klicka om du vill redigera mall för underrubrikformat</a:t>
            </a:r>
          </a:p>
        </p:txBody>
      </p:sp>
      <p:sp>
        <p:nvSpPr>
          <p:cNvPr id="4" name="Platshållare för datum 3"/>
          <p:cNvSpPr>
            <a:spLocks noGrp="1"/>
          </p:cNvSpPr>
          <p:nvPr>
            <p:ph type="dt" sz="half" idx="10"/>
          </p:nvPr>
        </p:nvSpPr>
        <p:spPr/>
        <p:txBody>
          <a:bodyPr/>
          <a:lstStyle>
            <a:lvl1pPr>
              <a:defRPr/>
            </a:lvl1pPr>
          </a:lstStyle>
          <a:p>
            <a:endParaRPr lang="en-US"/>
          </a:p>
        </p:txBody>
      </p:sp>
      <p:sp>
        <p:nvSpPr>
          <p:cNvPr id="5" name="Platshållare för sidfot 4"/>
          <p:cNvSpPr>
            <a:spLocks noGrp="1"/>
          </p:cNvSpPr>
          <p:nvPr>
            <p:ph type="ftr" sz="quarter" idx="11"/>
          </p:nvPr>
        </p:nvSpPr>
        <p:spPr/>
        <p:txBody>
          <a:bodyPr/>
          <a:lstStyle>
            <a:lvl1pPr>
              <a:defRPr/>
            </a:lvl1pPr>
          </a:lstStyle>
          <a:p>
            <a:endParaRPr lang="en-US"/>
          </a:p>
        </p:txBody>
      </p:sp>
      <p:sp>
        <p:nvSpPr>
          <p:cNvPr id="6" name="Platshållare för bildnummer 5"/>
          <p:cNvSpPr>
            <a:spLocks noGrp="1"/>
          </p:cNvSpPr>
          <p:nvPr>
            <p:ph type="sldNum" sz="quarter" idx="12"/>
          </p:nvPr>
        </p:nvSpPr>
        <p:spPr/>
        <p:txBody>
          <a:bodyPr/>
          <a:lstStyle>
            <a:lvl1pPr>
              <a:defRPr/>
            </a:lvl1pPr>
          </a:lstStyle>
          <a:p>
            <a:fld id="{2ED4FB13-A31F-46E5-B26B-5AAF2525772D}" type="slidenum">
              <a:rPr lang="en-US"/>
              <a:pPr/>
              <a:t>‹#›</a:t>
            </a:fld>
            <a:endParaRPr lang="en-US"/>
          </a:p>
        </p:txBody>
      </p:sp>
    </p:spTree>
    <p:extLst>
      <p:ext uri="{BB962C8B-B14F-4D97-AF65-F5344CB8AC3E}">
        <p14:creationId xmlns:p14="http://schemas.microsoft.com/office/powerpoint/2010/main" val="39844683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lvl1pPr>
              <a:defRPr/>
            </a:lvl1pPr>
          </a:lstStyle>
          <a:p>
            <a:endParaRPr lang="en-US"/>
          </a:p>
        </p:txBody>
      </p:sp>
      <p:sp>
        <p:nvSpPr>
          <p:cNvPr id="5" name="Platshållare för sidfot 4"/>
          <p:cNvSpPr>
            <a:spLocks noGrp="1"/>
          </p:cNvSpPr>
          <p:nvPr>
            <p:ph type="ftr" sz="quarter" idx="11"/>
          </p:nvPr>
        </p:nvSpPr>
        <p:spPr/>
        <p:txBody>
          <a:bodyPr/>
          <a:lstStyle>
            <a:lvl1pPr>
              <a:defRPr/>
            </a:lvl1pPr>
          </a:lstStyle>
          <a:p>
            <a:endParaRPr lang="en-US"/>
          </a:p>
        </p:txBody>
      </p:sp>
      <p:sp>
        <p:nvSpPr>
          <p:cNvPr id="6" name="Platshållare för bildnummer 5"/>
          <p:cNvSpPr>
            <a:spLocks noGrp="1"/>
          </p:cNvSpPr>
          <p:nvPr>
            <p:ph type="sldNum" sz="quarter" idx="12"/>
          </p:nvPr>
        </p:nvSpPr>
        <p:spPr/>
        <p:txBody>
          <a:bodyPr/>
          <a:lstStyle>
            <a:lvl1pPr>
              <a:defRPr/>
            </a:lvl1pPr>
          </a:lstStyle>
          <a:p>
            <a:fld id="{7FE528A1-6D6B-4E54-8B85-AB767AB5E8D1}" type="slidenum">
              <a:rPr lang="en-US"/>
              <a:pPr/>
              <a:t>‹#›</a:t>
            </a:fld>
            <a:endParaRPr lang="en-US"/>
          </a:p>
        </p:txBody>
      </p:sp>
    </p:spTree>
    <p:extLst>
      <p:ext uri="{BB962C8B-B14F-4D97-AF65-F5344CB8AC3E}">
        <p14:creationId xmlns:p14="http://schemas.microsoft.com/office/powerpoint/2010/main" val="17989299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lvl1pPr>
              <a:defRPr/>
            </a:lvl1pPr>
          </a:lstStyle>
          <a:p>
            <a:endParaRPr lang="en-US"/>
          </a:p>
        </p:txBody>
      </p:sp>
      <p:sp>
        <p:nvSpPr>
          <p:cNvPr id="5" name="Platshållare för sidfot 4"/>
          <p:cNvSpPr>
            <a:spLocks noGrp="1"/>
          </p:cNvSpPr>
          <p:nvPr>
            <p:ph type="ftr" sz="quarter" idx="11"/>
          </p:nvPr>
        </p:nvSpPr>
        <p:spPr/>
        <p:txBody>
          <a:bodyPr/>
          <a:lstStyle>
            <a:lvl1pPr>
              <a:defRPr/>
            </a:lvl1pPr>
          </a:lstStyle>
          <a:p>
            <a:endParaRPr lang="en-US"/>
          </a:p>
        </p:txBody>
      </p:sp>
      <p:sp>
        <p:nvSpPr>
          <p:cNvPr id="6" name="Platshållare för bildnummer 5"/>
          <p:cNvSpPr>
            <a:spLocks noGrp="1"/>
          </p:cNvSpPr>
          <p:nvPr>
            <p:ph type="sldNum" sz="quarter" idx="12"/>
          </p:nvPr>
        </p:nvSpPr>
        <p:spPr/>
        <p:txBody>
          <a:bodyPr/>
          <a:lstStyle>
            <a:lvl1pPr>
              <a:defRPr/>
            </a:lvl1pPr>
          </a:lstStyle>
          <a:p>
            <a:fld id="{94646990-62F6-42D0-B8AA-D0D999AC48B8}" type="slidenum">
              <a:rPr lang="en-US"/>
              <a:pPr/>
              <a:t>‹#›</a:t>
            </a:fld>
            <a:endParaRPr lang="en-US"/>
          </a:p>
        </p:txBody>
      </p:sp>
    </p:spTree>
    <p:extLst>
      <p:ext uri="{BB962C8B-B14F-4D97-AF65-F5344CB8AC3E}">
        <p14:creationId xmlns:p14="http://schemas.microsoft.com/office/powerpoint/2010/main" val="6761371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lvl1pPr>
              <a:defRPr/>
            </a:lvl1pPr>
          </a:lstStyle>
          <a:p>
            <a:endParaRPr lang="en-US"/>
          </a:p>
        </p:txBody>
      </p:sp>
      <p:sp>
        <p:nvSpPr>
          <p:cNvPr id="5" name="Platshållare för sidfot 4"/>
          <p:cNvSpPr>
            <a:spLocks noGrp="1"/>
          </p:cNvSpPr>
          <p:nvPr>
            <p:ph type="ftr" sz="quarter" idx="11"/>
          </p:nvPr>
        </p:nvSpPr>
        <p:spPr/>
        <p:txBody>
          <a:bodyPr/>
          <a:lstStyle>
            <a:lvl1pPr>
              <a:defRPr/>
            </a:lvl1pPr>
          </a:lstStyle>
          <a:p>
            <a:endParaRPr lang="en-US"/>
          </a:p>
        </p:txBody>
      </p:sp>
      <p:sp>
        <p:nvSpPr>
          <p:cNvPr id="6" name="Platshållare för bildnummer 5"/>
          <p:cNvSpPr>
            <a:spLocks noGrp="1"/>
          </p:cNvSpPr>
          <p:nvPr>
            <p:ph type="sldNum" sz="quarter" idx="12"/>
          </p:nvPr>
        </p:nvSpPr>
        <p:spPr/>
        <p:txBody>
          <a:bodyPr/>
          <a:lstStyle>
            <a:lvl1pPr>
              <a:defRPr/>
            </a:lvl1pPr>
          </a:lstStyle>
          <a:p>
            <a:fld id="{6FD12650-A1C5-44ED-A256-9E5D81040B90}" type="slidenum">
              <a:rPr lang="en-US"/>
              <a:pPr/>
              <a:t>‹#›</a:t>
            </a:fld>
            <a:endParaRPr lang="en-US"/>
          </a:p>
        </p:txBody>
      </p:sp>
    </p:spTree>
    <p:extLst>
      <p:ext uri="{BB962C8B-B14F-4D97-AF65-F5344CB8AC3E}">
        <p14:creationId xmlns:p14="http://schemas.microsoft.com/office/powerpoint/2010/main" val="4896953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a:t>Klicka här för att ändra format</a:t>
            </a:r>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a:t>Redigera format för bakgrundstext</a:t>
            </a:r>
          </a:p>
        </p:txBody>
      </p:sp>
      <p:sp>
        <p:nvSpPr>
          <p:cNvPr id="4" name="Platshållare för datum 3"/>
          <p:cNvSpPr>
            <a:spLocks noGrp="1"/>
          </p:cNvSpPr>
          <p:nvPr>
            <p:ph type="dt" sz="half" idx="10"/>
          </p:nvPr>
        </p:nvSpPr>
        <p:spPr/>
        <p:txBody>
          <a:bodyPr/>
          <a:lstStyle>
            <a:lvl1pPr>
              <a:defRPr/>
            </a:lvl1pPr>
          </a:lstStyle>
          <a:p>
            <a:endParaRPr lang="en-US"/>
          </a:p>
        </p:txBody>
      </p:sp>
      <p:sp>
        <p:nvSpPr>
          <p:cNvPr id="5" name="Platshållare för sidfot 4"/>
          <p:cNvSpPr>
            <a:spLocks noGrp="1"/>
          </p:cNvSpPr>
          <p:nvPr>
            <p:ph type="ftr" sz="quarter" idx="11"/>
          </p:nvPr>
        </p:nvSpPr>
        <p:spPr/>
        <p:txBody>
          <a:bodyPr/>
          <a:lstStyle>
            <a:lvl1pPr>
              <a:defRPr/>
            </a:lvl1pPr>
          </a:lstStyle>
          <a:p>
            <a:endParaRPr lang="en-US"/>
          </a:p>
        </p:txBody>
      </p:sp>
      <p:sp>
        <p:nvSpPr>
          <p:cNvPr id="6" name="Platshållare för bildnummer 5"/>
          <p:cNvSpPr>
            <a:spLocks noGrp="1"/>
          </p:cNvSpPr>
          <p:nvPr>
            <p:ph type="sldNum" sz="quarter" idx="12"/>
          </p:nvPr>
        </p:nvSpPr>
        <p:spPr/>
        <p:txBody>
          <a:bodyPr/>
          <a:lstStyle>
            <a:lvl1pPr>
              <a:defRPr/>
            </a:lvl1pPr>
          </a:lstStyle>
          <a:p>
            <a:fld id="{5A48E586-9307-4A08-8671-AFE65C6E3A3A}" type="slidenum">
              <a:rPr lang="en-US"/>
              <a:pPr/>
              <a:t>‹#›</a:t>
            </a:fld>
            <a:endParaRPr lang="en-US"/>
          </a:p>
        </p:txBody>
      </p:sp>
    </p:spTree>
    <p:extLst>
      <p:ext uri="{BB962C8B-B14F-4D97-AF65-F5344CB8AC3E}">
        <p14:creationId xmlns:p14="http://schemas.microsoft.com/office/powerpoint/2010/main" val="11363527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lvl1pPr>
              <a:defRPr/>
            </a:lvl1pPr>
          </a:lstStyle>
          <a:p>
            <a:endParaRPr lang="en-US"/>
          </a:p>
        </p:txBody>
      </p:sp>
      <p:sp>
        <p:nvSpPr>
          <p:cNvPr id="6" name="Platshållare för sidfot 5"/>
          <p:cNvSpPr>
            <a:spLocks noGrp="1"/>
          </p:cNvSpPr>
          <p:nvPr>
            <p:ph type="ftr" sz="quarter" idx="11"/>
          </p:nvPr>
        </p:nvSpPr>
        <p:spPr/>
        <p:txBody>
          <a:bodyPr/>
          <a:lstStyle>
            <a:lvl1pPr>
              <a:defRPr/>
            </a:lvl1pPr>
          </a:lstStyle>
          <a:p>
            <a:endParaRPr lang="en-US"/>
          </a:p>
        </p:txBody>
      </p:sp>
      <p:sp>
        <p:nvSpPr>
          <p:cNvPr id="7" name="Platshållare för bildnummer 6"/>
          <p:cNvSpPr>
            <a:spLocks noGrp="1"/>
          </p:cNvSpPr>
          <p:nvPr>
            <p:ph type="sldNum" sz="quarter" idx="12"/>
          </p:nvPr>
        </p:nvSpPr>
        <p:spPr/>
        <p:txBody>
          <a:bodyPr/>
          <a:lstStyle>
            <a:lvl1pPr>
              <a:defRPr/>
            </a:lvl1pPr>
          </a:lstStyle>
          <a:p>
            <a:fld id="{37958F92-F043-4926-A429-F1C6933CF701}" type="slidenum">
              <a:rPr lang="en-US"/>
              <a:pPr/>
              <a:t>‹#›</a:t>
            </a:fld>
            <a:endParaRPr lang="en-US"/>
          </a:p>
        </p:txBody>
      </p:sp>
    </p:spTree>
    <p:extLst>
      <p:ext uri="{BB962C8B-B14F-4D97-AF65-F5344CB8AC3E}">
        <p14:creationId xmlns:p14="http://schemas.microsoft.com/office/powerpoint/2010/main" val="28190955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lvl1pPr>
              <a:defRPr/>
            </a:lvl1pPr>
          </a:lstStyle>
          <a:p>
            <a:endParaRPr lang="en-US"/>
          </a:p>
        </p:txBody>
      </p:sp>
      <p:sp>
        <p:nvSpPr>
          <p:cNvPr id="8" name="Platshållare för sidfot 7"/>
          <p:cNvSpPr>
            <a:spLocks noGrp="1"/>
          </p:cNvSpPr>
          <p:nvPr>
            <p:ph type="ftr" sz="quarter" idx="11"/>
          </p:nvPr>
        </p:nvSpPr>
        <p:spPr/>
        <p:txBody>
          <a:bodyPr/>
          <a:lstStyle>
            <a:lvl1pPr>
              <a:defRPr/>
            </a:lvl1pPr>
          </a:lstStyle>
          <a:p>
            <a:endParaRPr lang="en-US"/>
          </a:p>
        </p:txBody>
      </p:sp>
      <p:sp>
        <p:nvSpPr>
          <p:cNvPr id="9" name="Platshållare för bildnummer 8"/>
          <p:cNvSpPr>
            <a:spLocks noGrp="1"/>
          </p:cNvSpPr>
          <p:nvPr>
            <p:ph type="sldNum" sz="quarter" idx="12"/>
          </p:nvPr>
        </p:nvSpPr>
        <p:spPr/>
        <p:txBody>
          <a:bodyPr/>
          <a:lstStyle>
            <a:lvl1pPr>
              <a:defRPr/>
            </a:lvl1pPr>
          </a:lstStyle>
          <a:p>
            <a:fld id="{1ED29B77-9155-4DDA-8746-46445D521583}" type="slidenum">
              <a:rPr lang="en-US"/>
              <a:pPr/>
              <a:t>‹#›</a:t>
            </a:fld>
            <a:endParaRPr lang="en-US"/>
          </a:p>
        </p:txBody>
      </p:sp>
    </p:spTree>
    <p:extLst>
      <p:ext uri="{BB962C8B-B14F-4D97-AF65-F5344CB8AC3E}">
        <p14:creationId xmlns:p14="http://schemas.microsoft.com/office/powerpoint/2010/main" val="37698401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lvl1pPr>
              <a:defRPr/>
            </a:lvl1pPr>
          </a:lstStyle>
          <a:p>
            <a:endParaRPr lang="en-US"/>
          </a:p>
        </p:txBody>
      </p:sp>
      <p:sp>
        <p:nvSpPr>
          <p:cNvPr id="4" name="Platshållare för sidfot 3"/>
          <p:cNvSpPr>
            <a:spLocks noGrp="1"/>
          </p:cNvSpPr>
          <p:nvPr>
            <p:ph type="ftr" sz="quarter" idx="11"/>
          </p:nvPr>
        </p:nvSpPr>
        <p:spPr/>
        <p:txBody>
          <a:bodyPr/>
          <a:lstStyle>
            <a:lvl1pPr>
              <a:defRPr/>
            </a:lvl1pPr>
          </a:lstStyle>
          <a:p>
            <a:endParaRPr lang="en-US"/>
          </a:p>
        </p:txBody>
      </p:sp>
      <p:sp>
        <p:nvSpPr>
          <p:cNvPr id="5" name="Platshållare för bildnummer 4"/>
          <p:cNvSpPr>
            <a:spLocks noGrp="1"/>
          </p:cNvSpPr>
          <p:nvPr>
            <p:ph type="sldNum" sz="quarter" idx="12"/>
          </p:nvPr>
        </p:nvSpPr>
        <p:spPr/>
        <p:txBody>
          <a:bodyPr/>
          <a:lstStyle>
            <a:lvl1pPr>
              <a:defRPr/>
            </a:lvl1pPr>
          </a:lstStyle>
          <a:p>
            <a:fld id="{B3088E74-77CF-4AFC-9207-C2692FBFEBC8}" type="slidenum">
              <a:rPr lang="en-US"/>
              <a:pPr/>
              <a:t>‹#›</a:t>
            </a:fld>
            <a:endParaRPr lang="en-US"/>
          </a:p>
        </p:txBody>
      </p:sp>
    </p:spTree>
    <p:extLst>
      <p:ext uri="{BB962C8B-B14F-4D97-AF65-F5344CB8AC3E}">
        <p14:creationId xmlns:p14="http://schemas.microsoft.com/office/powerpoint/2010/main" val="34499571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lvl1pPr>
              <a:defRPr/>
            </a:lvl1pPr>
          </a:lstStyle>
          <a:p>
            <a:endParaRPr lang="en-US"/>
          </a:p>
        </p:txBody>
      </p:sp>
      <p:sp>
        <p:nvSpPr>
          <p:cNvPr id="3" name="Platshållare för sidfot 2"/>
          <p:cNvSpPr>
            <a:spLocks noGrp="1"/>
          </p:cNvSpPr>
          <p:nvPr>
            <p:ph type="ftr" sz="quarter" idx="11"/>
          </p:nvPr>
        </p:nvSpPr>
        <p:spPr/>
        <p:txBody>
          <a:bodyPr/>
          <a:lstStyle>
            <a:lvl1pPr>
              <a:defRPr/>
            </a:lvl1pPr>
          </a:lstStyle>
          <a:p>
            <a:endParaRPr lang="en-US"/>
          </a:p>
        </p:txBody>
      </p:sp>
      <p:sp>
        <p:nvSpPr>
          <p:cNvPr id="4" name="Platshållare för bildnummer 3"/>
          <p:cNvSpPr>
            <a:spLocks noGrp="1"/>
          </p:cNvSpPr>
          <p:nvPr>
            <p:ph type="sldNum" sz="quarter" idx="12"/>
          </p:nvPr>
        </p:nvSpPr>
        <p:spPr/>
        <p:txBody>
          <a:bodyPr/>
          <a:lstStyle>
            <a:lvl1pPr>
              <a:defRPr/>
            </a:lvl1pPr>
          </a:lstStyle>
          <a:p>
            <a:fld id="{9DF4C64D-D736-4EB5-8977-B78AE8A75984}" type="slidenum">
              <a:rPr lang="en-US"/>
              <a:pPr/>
              <a:t>‹#›</a:t>
            </a:fld>
            <a:endParaRPr lang="en-US"/>
          </a:p>
        </p:txBody>
      </p:sp>
    </p:spTree>
    <p:extLst>
      <p:ext uri="{BB962C8B-B14F-4D97-AF65-F5344CB8AC3E}">
        <p14:creationId xmlns:p14="http://schemas.microsoft.com/office/powerpoint/2010/main" val="24174148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a:t>Klicka här för att ändra format</a:t>
            </a:r>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Redigera format för bakgrundstext</a:t>
            </a:r>
          </a:p>
        </p:txBody>
      </p:sp>
      <p:sp>
        <p:nvSpPr>
          <p:cNvPr id="5" name="Platshållare för datum 4"/>
          <p:cNvSpPr>
            <a:spLocks noGrp="1"/>
          </p:cNvSpPr>
          <p:nvPr>
            <p:ph type="dt" sz="half" idx="10"/>
          </p:nvPr>
        </p:nvSpPr>
        <p:spPr/>
        <p:txBody>
          <a:bodyPr/>
          <a:lstStyle>
            <a:lvl1pPr>
              <a:defRPr/>
            </a:lvl1pPr>
          </a:lstStyle>
          <a:p>
            <a:endParaRPr lang="en-US"/>
          </a:p>
        </p:txBody>
      </p:sp>
      <p:sp>
        <p:nvSpPr>
          <p:cNvPr id="6" name="Platshållare för sidfot 5"/>
          <p:cNvSpPr>
            <a:spLocks noGrp="1"/>
          </p:cNvSpPr>
          <p:nvPr>
            <p:ph type="ftr" sz="quarter" idx="11"/>
          </p:nvPr>
        </p:nvSpPr>
        <p:spPr/>
        <p:txBody>
          <a:bodyPr/>
          <a:lstStyle>
            <a:lvl1pPr>
              <a:defRPr/>
            </a:lvl1pPr>
          </a:lstStyle>
          <a:p>
            <a:endParaRPr lang="en-US"/>
          </a:p>
        </p:txBody>
      </p:sp>
      <p:sp>
        <p:nvSpPr>
          <p:cNvPr id="7" name="Platshållare för bildnummer 6"/>
          <p:cNvSpPr>
            <a:spLocks noGrp="1"/>
          </p:cNvSpPr>
          <p:nvPr>
            <p:ph type="sldNum" sz="quarter" idx="12"/>
          </p:nvPr>
        </p:nvSpPr>
        <p:spPr/>
        <p:txBody>
          <a:bodyPr/>
          <a:lstStyle>
            <a:lvl1pPr>
              <a:defRPr/>
            </a:lvl1pPr>
          </a:lstStyle>
          <a:p>
            <a:fld id="{C8C51568-90A4-493E-AEE0-FC437A5B201C}" type="slidenum">
              <a:rPr lang="en-US"/>
              <a:pPr/>
              <a:t>‹#›</a:t>
            </a:fld>
            <a:endParaRPr lang="en-US"/>
          </a:p>
        </p:txBody>
      </p:sp>
    </p:spTree>
    <p:extLst>
      <p:ext uri="{BB962C8B-B14F-4D97-AF65-F5344CB8AC3E}">
        <p14:creationId xmlns:p14="http://schemas.microsoft.com/office/powerpoint/2010/main" val="10704537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a:t>Klicka här för att ändra format</a:t>
            </a:r>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Redigera format för bakgrundstext</a:t>
            </a:r>
          </a:p>
        </p:txBody>
      </p:sp>
      <p:sp>
        <p:nvSpPr>
          <p:cNvPr id="5" name="Platshållare för datum 4"/>
          <p:cNvSpPr>
            <a:spLocks noGrp="1"/>
          </p:cNvSpPr>
          <p:nvPr>
            <p:ph type="dt" sz="half" idx="10"/>
          </p:nvPr>
        </p:nvSpPr>
        <p:spPr/>
        <p:txBody>
          <a:bodyPr/>
          <a:lstStyle>
            <a:lvl1pPr>
              <a:defRPr/>
            </a:lvl1pPr>
          </a:lstStyle>
          <a:p>
            <a:endParaRPr lang="en-US"/>
          </a:p>
        </p:txBody>
      </p:sp>
      <p:sp>
        <p:nvSpPr>
          <p:cNvPr id="6" name="Platshållare för sidfot 5"/>
          <p:cNvSpPr>
            <a:spLocks noGrp="1"/>
          </p:cNvSpPr>
          <p:nvPr>
            <p:ph type="ftr" sz="quarter" idx="11"/>
          </p:nvPr>
        </p:nvSpPr>
        <p:spPr/>
        <p:txBody>
          <a:bodyPr/>
          <a:lstStyle>
            <a:lvl1pPr>
              <a:defRPr/>
            </a:lvl1pPr>
          </a:lstStyle>
          <a:p>
            <a:endParaRPr lang="en-US"/>
          </a:p>
        </p:txBody>
      </p:sp>
      <p:sp>
        <p:nvSpPr>
          <p:cNvPr id="7" name="Platshållare för bildnummer 6"/>
          <p:cNvSpPr>
            <a:spLocks noGrp="1"/>
          </p:cNvSpPr>
          <p:nvPr>
            <p:ph type="sldNum" sz="quarter" idx="12"/>
          </p:nvPr>
        </p:nvSpPr>
        <p:spPr/>
        <p:txBody>
          <a:bodyPr/>
          <a:lstStyle>
            <a:lvl1pPr>
              <a:defRPr/>
            </a:lvl1pPr>
          </a:lstStyle>
          <a:p>
            <a:fld id="{3856F20B-C0D9-4A83-B544-54DEC0B36BCA}" type="slidenum">
              <a:rPr lang="en-US"/>
              <a:pPr/>
              <a:t>‹#›</a:t>
            </a:fld>
            <a:endParaRPr lang="en-US"/>
          </a:p>
        </p:txBody>
      </p:sp>
    </p:spTree>
    <p:extLst>
      <p:ext uri="{BB962C8B-B14F-4D97-AF65-F5344CB8AC3E}">
        <p14:creationId xmlns:p14="http://schemas.microsoft.com/office/powerpoint/2010/main" val="276092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5" name="Picture 11" descr="bakgrund"/>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Klicka här för att ändra format</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Klicka här för att ändra format på bakgrundstexten</a:t>
            </a:r>
          </a:p>
          <a:p>
            <a:pPr lvl="1"/>
            <a:r>
              <a:rPr lang="en-US"/>
              <a:t>Nivå två</a:t>
            </a:r>
          </a:p>
          <a:p>
            <a:pPr lvl="2"/>
            <a:r>
              <a:rPr lang="en-US"/>
              <a:t>Nivå tre</a:t>
            </a:r>
          </a:p>
          <a:p>
            <a:pPr lvl="3"/>
            <a:r>
              <a:rPr lang="en-US"/>
              <a:t>Nivå fyra</a:t>
            </a:r>
          </a:p>
          <a:p>
            <a:pPr lvl="4"/>
            <a:r>
              <a:rPr lang="en-US"/>
              <a:t>Nivå fem</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7920C520-22BF-42E7-8A86-5554038275C7}" type="slidenum">
              <a:rPr lang="en-US"/>
              <a:pPr/>
              <a:t>‹#›</a:t>
            </a:fld>
            <a:endParaRPr lang="en-US"/>
          </a:p>
        </p:txBody>
      </p:sp>
      <p:pic>
        <p:nvPicPr>
          <p:cNvPr id="1031" name="Picture 7" descr="logo-arlanda"/>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96863" y="233363"/>
            <a:ext cx="3333750" cy="9144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pricka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71500" y="5953125"/>
            <a:ext cx="8096250" cy="762000"/>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9" descr="logo-sigtuna2"/>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3338" y="5903913"/>
            <a:ext cx="847725" cy="866775"/>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logo-fn"/>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8486775" y="5768975"/>
            <a:ext cx="615950" cy="1035050"/>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image" Target="../media/image16.png"/><Relationship Id="rId5" Type="http://schemas.openxmlformats.org/officeDocument/2006/relationships/image" Target="../media/image15.png"/><Relationship Id="rId10" Type="http://schemas.openxmlformats.org/officeDocument/2006/relationships/image" Target="../media/image20.png"/><Relationship Id="rId4" Type="http://schemas.openxmlformats.org/officeDocument/2006/relationships/image" Target="../media/image14.png"/><Relationship Id="rId9" Type="http://schemas.openxmlformats.org/officeDocument/2006/relationships/image" Target="../media/image19.png"/></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10.emf"/><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539552" y="2276872"/>
            <a:ext cx="8229600" cy="1143000"/>
          </a:xfrm>
        </p:spPr>
        <p:txBody>
          <a:bodyPr/>
          <a:lstStyle/>
          <a:p>
            <a:r>
              <a:rPr lang="sv-SE" dirty="0"/>
              <a:t>Näringslära</a:t>
            </a:r>
          </a:p>
        </p:txBody>
      </p:sp>
    </p:spTree>
    <p:extLst>
      <p:ext uri="{BB962C8B-B14F-4D97-AF65-F5344CB8AC3E}">
        <p14:creationId xmlns:p14="http://schemas.microsoft.com/office/powerpoint/2010/main" val="26167022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1268760"/>
            <a:ext cx="7772400" cy="1470025"/>
          </a:xfrm>
        </p:spPr>
        <p:txBody>
          <a:bodyPr/>
          <a:lstStyle/>
          <a:p>
            <a:r>
              <a:rPr lang="sv-SE" dirty="0"/>
              <a:t>Kroppen</a:t>
            </a:r>
          </a:p>
        </p:txBody>
      </p:sp>
      <p:sp>
        <p:nvSpPr>
          <p:cNvPr id="3" name="Underrubrik 2"/>
          <p:cNvSpPr>
            <a:spLocks noGrp="1"/>
          </p:cNvSpPr>
          <p:nvPr>
            <p:ph type="subTitle" idx="1"/>
          </p:nvPr>
        </p:nvSpPr>
        <p:spPr>
          <a:xfrm>
            <a:off x="1371600" y="2738784"/>
            <a:ext cx="6400800" cy="2922463"/>
          </a:xfrm>
        </p:spPr>
        <p:txBody>
          <a:bodyPr/>
          <a:lstStyle/>
          <a:p>
            <a:pPr algn="l">
              <a:buFont typeface="Arial"/>
              <a:buChar char="•"/>
              <a:defRPr/>
            </a:pPr>
            <a:r>
              <a:rPr lang="sv-SE" sz="2400" dirty="0">
                <a:solidFill>
                  <a:srgbClr val="000000"/>
                </a:solidFill>
                <a:effectLst>
                  <a:outerShdw blurRad="38100" dist="38100" dir="2700000" algn="tl">
                    <a:srgbClr val="000000">
                      <a:alpha val="43137"/>
                    </a:srgbClr>
                  </a:outerShdw>
                </a:effectLst>
              </a:rPr>
              <a:t>Vi består av: </a:t>
            </a:r>
            <a:r>
              <a:rPr lang="sv-SE" sz="2400" dirty="0">
                <a:solidFill>
                  <a:srgbClr val="000000"/>
                </a:solidFill>
              </a:rPr>
              <a:t>kolhydrater, fett, protein, vatten, mineralämnen, vitaminer (andelen vitaminer är mycket liten)</a:t>
            </a:r>
          </a:p>
          <a:p>
            <a:pPr algn="l">
              <a:buFont typeface="Arial"/>
              <a:buChar char="•"/>
              <a:defRPr/>
            </a:pPr>
            <a:endParaRPr lang="sv-SE" sz="2400" i="1" dirty="0"/>
          </a:p>
          <a:p>
            <a:pPr algn="l">
              <a:buFont typeface="Arial"/>
              <a:buChar char="•"/>
              <a:defRPr/>
            </a:pPr>
            <a:r>
              <a:rPr lang="sv-SE" sz="2400" dirty="0">
                <a:solidFill>
                  <a:srgbClr val="000000"/>
                </a:solidFill>
              </a:rPr>
              <a:t>Ca: 50-65% av vatten, 15-25% av fett, 15-20% protein, 5% mineralämnen, 1 % kolhydrater </a:t>
            </a:r>
          </a:p>
          <a:p>
            <a:pPr marL="457200" indent="-457200" algn="l">
              <a:buFont typeface="Arial" panose="020B0604020202020204" pitchFamily="34" charset="0"/>
              <a:buChar char="•"/>
            </a:pPr>
            <a:endParaRPr lang="sv-SE" sz="2400" dirty="0"/>
          </a:p>
        </p:txBody>
      </p:sp>
    </p:spTree>
    <p:extLst>
      <p:ext uri="{BB962C8B-B14F-4D97-AF65-F5344CB8AC3E}">
        <p14:creationId xmlns:p14="http://schemas.microsoft.com/office/powerpoint/2010/main" val="38003891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1412776"/>
            <a:ext cx="7772400" cy="1470025"/>
          </a:xfrm>
        </p:spPr>
        <p:txBody>
          <a:bodyPr/>
          <a:lstStyle/>
          <a:p>
            <a:r>
              <a:rPr lang="sv-SE" dirty="0"/>
              <a:t>Energi</a:t>
            </a:r>
          </a:p>
        </p:txBody>
      </p:sp>
      <p:sp>
        <p:nvSpPr>
          <p:cNvPr id="3" name="Underrubrik 2"/>
          <p:cNvSpPr>
            <a:spLocks noGrp="1"/>
          </p:cNvSpPr>
          <p:nvPr>
            <p:ph type="subTitle" idx="1"/>
          </p:nvPr>
        </p:nvSpPr>
        <p:spPr>
          <a:xfrm>
            <a:off x="1371600" y="2708920"/>
            <a:ext cx="6400800" cy="2880320"/>
          </a:xfrm>
        </p:spPr>
        <p:txBody>
          <a:bodyPr/>
          <a:lstStyle/>
          <a:p>
            <a:pPr marL="342900" indent="-342900" algn="l">
              <a:buFont typeface="Arial" panose="020B0604020202020204" pitchFamily="34" charset="0"/>
              <a:buChar char="•"/>
            </a:pPr>
            <a:r>
              <a:rPr lang="sv-SE" sz="2400" dirty="0"/>
              <a:t>Fett</a:t>
            </a:r>
          </a:p>
          <a:p>
            <a:pPr marL="342900" indent="-342900" algn="l">
              <a:buFont typeface="Arial" panose="020B0604020202020204" pitchFamily="34" charset="0"/>
              <a:buChar char="•"/>
            </a:pPr>
            <a:endParaRPr lang="sv-SE" sz="2400" dirty="0"/>
          </a:p>
          <a:p>
            <a:pPr marL="342900" indent="-342900" algn="l">
              <a:buFont typeface="Arial" panose="020B0604020202020204" pitchFamily="34" charset="0"/>
              <a:buChar char="•"/>
            </a:pPr>
            <a:r>
              <a:rPr lang="sv-SE" sz="2400" dirty="0"/>
              <a:t>Kolhydrater</a:t>
            </a:r>
          </a:p>
          <a:p>
            <a:pPr marL="342900" indent="-342900" algn="l">
              <a:buFont typeface="Arial" panose="020B0604020202020204" pitchFamily="34" charset="0"/>
              <a:buChar char="•"/>
            </a:pPr>
            <a:endParaRPr lang="sv-SE" sz="2400" dirty="0"/>
          </a:p>
          <a:p>
            <a:pPr marL="342900" indent="-342900" algn="l">
              <a:buFont typeface="Arial" panose="020B0604020202020204" pitchFamily="34" charset="0"/>
              <a:buChar char="•"/>
            </a:pPr>
            <a:r>
              <a:rPr lang="sv-SE" sz="2400" dirty="0"/>
              <a:t>Protein</a:t>
            </a:r>
          </a:p>
          <a:p>
            <a:endParaRPr lang="sv-SE" dirty="0"/>
          </a:p>
        </p:txBody>
      </p:sp>
    </p:spTree>
    <p:extLst>
      <p:ext uri="{BB962C8B-B14F-4D97-AF65-F5344CB8AC3E}">
        <p14:creationId xmlns:p14="http://schemas.microsoft.com/office/powerpoint/2010/main" val="23166741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1196752"/>
            <a:ext cx="7772400" cy="1470025"/>
          </a:xfrm>
        </p:spPr>
        <p:txBody>
          <a:bodyPr/>
          <a:lstStyle/>
          <a:p>
            <a:r>
              <a:rPr lang="sv-SE" dirty="0"/>
              <a:t>Kolhydrater</a:t>
            </a:r>
          </a:p>
        </p:txBody>
      </p:sp>
      <p:sp>
        <p:nvSpPr>
          <p:cNvPr id="3" name="Underrubrik 2"/>
          <p:cNvSpPr>
            <a:spLocks noGrp="1"/>
          </p:cNvSpPr>
          <p:nvPr>
            <p:ph type="subTitle" idx="1"/>
          </p:nvPr>
        </p:nvSpPr>
        <p:spPr>
          <a:xfrm>
            <a:off x="1371600" y="2420888"/>
            <a:ext cx="6400800" cy="3456384"/>
          </a:xfrm>
        </p:spPr>
        <p:txBody>
          <a:bodyPr/>
          <a:lstStyle/>
          <a:p>
            <a:pPr marL="342900" indent="-342900" algn="l">
              <a:buFont typeface="Arial" panose="020B0604020202020204" pitchFamily="34" charset="0"/>
              <a:buChar char="•"/>
            </a:pPr>
            <a:r>
              <a:rPr lang="sv-SE" altLang="sv-SE" sz="2000" b="1" dirty="0">
                <a:solidFill>
                  <a:srgbClr val="000000"/>
                </a:solidFill>
              </a:rPr>
              <a:t>Ett samlingsnamn för: </a:t>
            </a:r>
            <a:r>
              <a:rPr lang="sv-SE" altLang="sv-SE" sz="2000" dirty="0">
                <a:solidFill>
                  <a:srgbClr val="000000"/>
                </a:solidFill>
              </a:rPr>
              <a:t>stärkelse, socker, kostfiber</a:t>
            </a:r>
          </a:p>
          <a:p>
            <a:pPr algn="l"/>
            <a:r>
              <a:rPr lang="sv-SE" altLang="sv-SE" sz="2000" b="1" dirty="0">
                <a:solidFill>
                  <a:srgbClr val="000000"/>
                </a:solidFill>
              </a:rPr>
              <a:t>	</a:t>
            </a:r>
          </a:p>
          <a:p>
            <a:pPr marL="342900" indent="-342900" algn="l">
              <a:buFont typeface="Arial" panose="020B0604020202020204" pitchFamily="34" charset="0"/>
              <a:buChar char="•"/>
            </a:pPr>
            <a:r>
              <a:rPr lang="sv-SE" altLang="sv-SE" sz="2000" b="1" dirty="0">
                <a:solidFill>
                  <a:srgbClr val="000000"/>
                </a:solidFill>
              </a:rPr>
              <a:t>Rekommendation:</a:t>
            </a:r>
            <a:br>
              <a:rPr lang="sv-SE" altLang="sv-SE" sz="2000" b="1" dirty="0">
                <a:solidFill>
                  <a:srgbClr val="000000"/>
                </a:solidFill>
              </a:rPr>
            </a:br>
            <a:r>
              <a:rPr lang="sv-SE" altLang="sv-SE" sz="2000" dirty="0">
                <a:solidFill>
                  <a:srgbClr val="000000"/>
                </a:solidFill>
              </a:rPr>
              <a:t>50-60E% </a:t>
            </a:r>
          </a:p>
          <a:p>
            <a:pPr marL="342900" indent="-342900" algn="l">
              <a:buFont typeface="Arial" panose="020B0604020202020204" pitchFamily="34" charset="0"/>
              <a:buChar char="•"/>
            </a:pPr>
            <a:endParaRPr lang="sv-SE" altLang="sv-SE" sz="2000" dirty="0">
              <a:solidFill>
                <a:srgbClr val="000000"/>
              </a:solidFill>
            </a:endParaRPr>
          </a:p>
          <a:p>
            <a:pPr marL="342900" indent="-342900" algn="l">
              <a:buFont typeface="Arial" panose="020B0604020202020204" pitchFamily="34" charset="0"/>
              <a:buChar char="•"/>
            </a:pPr>
            <a:r>
              <a:rPr lang="sv-SE" altLang="sv-SE" sz="2000" b="1" dirty="0">
                <a:solidFill>
                  <a:srgbClr val="000000"/>
                </a:solidFill>
              </a:rPr>
              <a:t>Källa: </a:t>
            </a:r>
            <a:r>
              <a:rPr lang="sv-SE" altLang="sv-SE" sz="2000" dirty="0">
                <a:solidFill>
                  <a:srgbClr val="000000"/>
                </a:solidFill>
              </a:rPr>
              <a:t>pasta, mjöl, bröd, potatis, ris, müsli, frukt, grönsaker</a:t>
            </a:r>
          </a:p>
          <a:p>
            <a:pPr marL="342900" indent="-342900" algn="l">
              <a:buFont typeface="Arial" panose="020B0604020202020204" pitchFamily="34" charset="0"/>
              <a:buChar char="•"/>
            </a:pPr>
            <a:endParaRPr lang="sv-SE" altLang="sv-SE" sz="2000" dirty="0">
              <a:solidFill>
                <a:srgbClr val="000000"/>
              </a:solidFill>
            </a:endParaRPr>
          </a:p>
          <a:p>
            <a:pPr marL="342900" indent="-342900" algn="l">
              <a:buFont typeface="Arial" panose="020B0604020202020204" pitchFamily="34" charset="0"/>
              <a:buChar char="•"/>
            </a:pPr>
            <a:r>
              <a:rPr lang="sv-SE" altLang="sv-SE" sz="2000" b="1" dirty="0">
                <a:solidFill>
                  <a:srgbClr val="000000"/>
                </a:solidFill>
              </a:rPr>
              <a:t>Lagras i kroppen som: </a:t>
            </a:r>
            <a:r>
              <a:rPr lang="sv-SE" altLang="sv-SE" sz="2000" dirty="0">
                <a:solidFill>
                  <a:srgbClr val="000000"/>
                </a:solidFill>
              </a:rPr>
              <a:t>Glykogen</a:t>
            </a:r>
            <a:endParaRPr lang="sv-SE" altLang="sv-SE" sz="2000" b="1" dirty="0">
              <a:solidFill>
                <a:srgbClr val="000000"/>
              </a:solidFill>
            </a:endParaRPr>
          </a:p>
          <a:p>
            <a:pPr marL="342900" indent="-342900" algn="l">
              <a:buFont typeface="Arial" panose="020B0604020202020204" pitchFamily="34" charset="0"/>
              <a:buChar char="•"/>
            </a:pPr>
            <a:endParaRPr lang="en-US" altLang="sv-SE" sz="2000" dirty="0"/>
          </a:p>
          <a:p>
            <a:pPr marL="342900" indent="-342900" algn="l">
              <a:buFont typeface="Arial" panose="020B0604020202020204" pitchFamily="34" charset="0"/>
              <a:buChar char="•"/>
            </a:pPr>
            <a:endParaRPr lang="sv-SE" sz="2000" dirty="0"/>
          </a:p>
          <a:p>
            <a:pPr marL="342900" indent="-342900" algn="l">
              <a:buFont typeface="Arial" panose="020B0604020202020204" pitchFamily="34" charset="0"/>
              <a:buChar char="•"/>
            </a:pPr>
            <a:endParaRPr lang="sv-SE" sz="2000" dirty="0"/>
          </a:p>
        </p:txBody>
      </p:sp>
    </p:spTree>
    <p:extLst>
      <p:ext uri="{BB962C8B-B14F-4D97-AF65-F5344CB8AC3E}">
        <p14:creationId xmlns:p14="http://schemas.microsoft.com/office/powerpoint/2010/main" val="8196743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1268760"/>
            <a:ext cx="7772400" cy="1470025"/>
          </a:xfrm>
        </p:spPr>
        <p:txBody>
          <a:bodyPr/>
          <a:lstStyle/>
          <a:p>
            <a:r>
              <a:rPr lang="sv-SE" dirty="0"/>
              <a:t>Blodsocker</a:t>
            </a:r>
          </a:p>
        </p:txBody>
      </p:sp>
      <p:sp>
        <p:nvSpPr>
          <p:cNvPr id="3" name="Underrubrik 2"/>
          <p:cNvSpPr>
            <a:spLocks noGrp="1"/>
          </p:cNvSpPr>
          <p:nvPr>
            <p:ph type="subTitle" idx="1"/>
          </p:nvPr>
        </p:nvSpPr>
        <p:spPr>
          <a:xfrm>
            <a:off x="1371600" y="2492896"/>
            <a:ext cx="6400800" cy="3240360"/>
          </a:xfrm>
        </p:spPr>
        <p:txBody>
          <a:bodyPr/>
          <a:lstStyle/>
          <a:p>
            <a:pPr algn="l"/>
            <a:r>
              <a:rPr lang="sv-SE" altLang="sv-SE" sz="2000" b="1" dirty="0">
                <a:solidFill>
                  <a:srgbClr val="000000"/>
                </a:solidFill>
              </a:rPr>
              <a:t>Höjer långsamt:</a:t>
            </a:r>
          </a:p>
          <a:p>
            <a:pPr algn="l"/>
            <a:r>
              <a:rPr lang="sv-SE" altLang="sv-SE" sz="2000" dirty="0">
                <a:solidFill>
                  <a:srgbClr val="000000"/>
                </a:solidFill>
              </a:rPr>
              <a:t>Pasta, bönor, fullkornsprodukter</a:t>
            </a:r>
          </a:p>
          <a:p>
            <a:pPr algn="l"/>
            <a:endParaRPr lang="sv-SE" altLang="sv-SE" sz="2000" dirty="0">
              <a:solidFill>
                <a:srgbClr val="000000"/>
              </a:solidFill>
            </a:endParaRPr>
          </a:p>
          <a:p>
            <a:pPr algn="l"/>
            <a:r>
              <a:rPr lang="sv-SE" altLang="sv-SE" sz="2000" b="1" dirty="0">
                <a:solidFill>
                  <a:srgbClr val="000000"/>
                </a:solidFill>
              </a:rPr>
              <a:t>Höjer snabbt och kort:</a:t>
            </a:r>
          </a:p>
          <a:p>
            <a:pPr algn="l"/>
            <a:r>
              <a:rPr lang="sv-SE" altLang="sv-SE" sz="2000" dirty="0">
                <a:solidFill>
                  <a:srgbClr val="000000"/>
                </a:solidFill>
              </a:rPr>
              <a:t>Banan, sportdryck, potatis</a:t>
            </a:r>
          </a:p>
          <a:p>
            <a:pPr algn="l"/>
            <a:endParaRPr lang="en-US" altLang="sv-SE" sz="2000" dirty="0"/>
          </a:p>
          <a:p>
            <a:pPr algn="l"/>
            <a:endParaRPr lang="sv-SE" sz="2000" dirty="0"/>
          </a:p>
          <a:p>
            <a:pPr algn="l"/>
            <a:endParaRPr lang="sv-SE" sz="2000" dirty="0"/>
          </a:p>
        </p:txBody>
      </p:sp>
      <p:pic>
        <p:nvPicPr>
          <p:cNvPr id="4"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5570" y="3456572"/>
            <a:ext cx="3981401" cy="22409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679224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1268760"/>
            <a:ext cx="7772400" cy="1470025"/>
          </a:xfrm>
        </p:spPr>
        <p:txBody>
          <a:bodyPr/>
          <a:lstStyle/>
          <a:p>
            <a:r>
              <a:rPr lang="sv-SE" dirty="0"/>
              <a:t>Fett</a:t>
            </a:r>
          </a:p>
        </p:txBody>
      </p:sp>
      <p:sp>
        <p:nvSpPr>
          <p:cNvPr id="3" name="Underrubrik 2"/>
          <p:cNvSpPr>
            <a:spLocks noGrp="1"/>
          </p:cNvSpPr>
          <p:nvPr>
            <p:ph type="subTitle" idx="1"/>
          </p:nvPr>
        </p:nvSpPr>
        <p:spPr>
          <a:xfrm>
            <a:off x="1371600" y="2564904"/>
            <a:ext cx="6400800" cy="3024336"/>
          </a:xfrm>
        </p:spPr>
        <p:txBody>
          <a:bodyPr/>
          <a:lstStyle/>
          <a:p>
            <a:pPr algn="l">
              <a:defRPr/>
            </a:pPr>
            <a:r>
              <a:rPr lang="sv-SE" sz="2000" dirty="0">
                <a:solidFill>
                  <a:srgbClr val="000000"/>
                </a:solidFill>
              </a:rPr>
              <a:t>Omättat, mättat fett, transfett</a:t>
            </a:r>
          </a:p>
          <a:p>
            <a:pPr algn="l">
              <a:defRPr/>
            </a:pPr>
            <a:endParaRPr lang="sv-SE" sz="2000" dirty="0">
              <a:solidFill>
                <a:srgbClr val="000000"/>
              </a:solidFill>
            </a:endParaRPr>
          </a:p>
          <a:p>
            <a:pPr algn="l">
              <a:defRPr/>
            </a:pPr>
            <a:r>
              <a:rPr lang="sv-SE" sz="2000" dirty="0">
                <a:solidFill>
                  <a:srgbClr val="000000"/>
                </a:solidFill>
              </a:rPr>
              <a:t>Rekommendation: </a:t>
            </a:r>
          </a:p>
          <a:p>
            <a:pPr algn="l">
              <a:defRPr/>
            </a:pPr>
            <a:r>
              <a:rPr lang="sv-SE" sz="2000" dirty="0">
                <a:solidFill>
                  <a:srgbClr val="000000"/>
                </a:solidFill>
              </a:rPr>
              <a:t>25-35E%</a:t>
            </a:r>
          </a:p>
          <a:p>
            <a:pPr algn="l">
              <a:defRPr/>
            </a:pPr>
            <a:endParaRPr lang="sv-SE" sz="2000" dirty="0">
              <a:solidFill>
                <a:srgbClr val="000000"/>
              </a:solidFill>
            </a:endParaRPr>
          </a:p>
          <a:p>
            <a:pPr algn="l">
              <a:defRPr/>
            </a:pPr>
            <a:r>
              <a:rPr lang="sv-SE" sz="2000" b="1" dirty="0">
                <a:solidFill>
                  <a:srgbClr val="000000"/>
                </a:solidFill>
              </a:rPr>
              <a:t>Finns i: </a:t>
            </a:r>
            <a:r>
              <a:rPr lang="sv-SE" sz="2000" dirty="0">
                <a:solidFill>
                  <a:srgbClr val="000000"/>
                </a:solidFill>
              </a:rPr>
              <a:t>olja, flytande margarin, fet fisk, avokado, nötter, smör, margarin, feta charkprodukter, mejeriprodukter</a:t>
            </a:r>
            <a:endParaRPr lang="sv-SE" sz="2000" b="1" dirty="0">
              <a:solidFill>
                <a:srgbClr val="000000"/>
              </a:solidFill>
            </a:endParaRPr>
          </a:p>
          <a:p>
            <a:pPr algn="l">
              <a:buFont typeface="Arial"/>
              <a:buChar char="•"/>
              <a:defRPr/>
            </a:pPr>
            <a:endParaRPr lang="en-US" sz="2000" dirty="0"/>
          </a:p>
          <a:p>
            <a:pPr algn="l"/>
            <a:endParaRPr lang="sv-SE" sz="2000" dirty="0"/>
          </a:p>
          <a:p>
            <a:pPr algn="l"/>
            <a:endParaRPr lang="sv-SE" sz="2000" dirty="0"/>
          </a:p>
        </p:txBody>
      </p:sp>
    </p:spTree>
    <p:extLst>
      <p:ext uri="{BB962C8B-B14F-4D97-AF65-F5344CB8AC3E}">
        <p14:creationId xmlns:p14="http://schemas.microsoft.com/office/powerpoint/2010/main" val="31670324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1268760"/>
            <a:ext cx="7772400" cy="1470025"/>
          </a:xfrm>
        </p:spPr>
        <p:txBody>
          <a:bodyPr/>
          <a:lstStyle/>
          <a:p>
            <a:r>
              <a:rPr lang="sv-SE" dirty="0"/>
              <a:t>Fett</a:t>
            </a:r>
          </a:p>
        </p:txBody>
      </p:sp>
      <p:sp>
        <p:nvSpPr>
          <p:cNvPr id="3" name="Underrubrik 2"/>
          <p:cNvSpPr>
            <a:spLocks noGrp="1"/>
          </p:cNvSpPr>
          <p:nvPr>
            <p:ph type="subTitle" idx="1"/>
          </p:nvPr>
        </p:nvSpPr>
        <p:spPr>
          <a:xfrm>
            <a:off x="1371600" y="2636912"/>
            <a:ext cx="6400800" cy="3168352"/>
          </a:xfrm>
        </p:spPr>
        <p:txBody>
          <a:bodyPr/>
          <a:lstStyle/>
          <a:p>
            <a:pPr marL="342900" indent="-342900" algn="l">
              <a:buFont typeface="Arial" panose="020B0604020202020204" pitchFamily="34" charset="0"/>
              <a:buChar char="•"/>
            </a:pPr>
            <a:r>
              <a:rPr lang="sv-SE" altLang="sv-SE" sz="2000" dirty="0">
                <a:solidFill>
                  <a:srgbClr val="000000"/>
                </a:solidFill>
              </a:rPr>
              <a:t>Viktig energikälla</a:t>
            </a:r>
          </a:p>
          <a:p>
            <a:pPr marL="342900" indent="-342900" algn="l">
              <a:buFont typeface="Arial" panose="020B0604020202020204" pitchFamily="34" charset="0"/>
              <a:buChar char="•"/>
            </a:pPr>
            <a:r>
              <a:rPr lang="sv-SE" altLang="sv-SE" sz="2000" dirty="0">
                <a:solidFill>
                  <a:srgbClr val="000000"/>
                </a:solidFill>
              </a:rPr>
              <a:t>Skyddar våra inre organ</a:t>
            </a:r>
          </a:p>
          <a:p>
            <a:pPr marL="342900" indent="-342900" algn="l">
              <a:buFont typeface="Arial" panose="020B0604020202020204" pitchFamily="34" charset="0"/>
              <a:buChar char="•"/>
            </a:pPr>
            <a:r>
              <a:rPr lang="sv-SE" altLang="sv-SE" sz="2000" dirty="0">
                <a:solidFill>
                  <a:srgbClr val="000000"/>
                </a:solidFill>
              </a:rPr>
              <a:t>Ingår i hormoner</a:t>
            </a:r>
          </a:p>
          <a:p>
            <a:pPr marL="342900" indent="-342900" algn="l">
              <a:buFont typeface="Arial" panose="020B0604020202020204" pitchFamily="34" charset="0"/>
              <a:buChar char="•"/>
            </a:pPr>
            <a:r>
              <a:rPr lang="sv-SE" altLang="sv-SE" sz="2000" dirty="0">
                <a:solidFill>
                  <a:srgbClr val="000000"/>
                </a:solidFill>
              </a:rPr>
              <a:t>Förser oss med fettlösliga vitaminer och essentiella fettsyror</a:t>
            </a:r>
          </a:p>
          <a:p>
            <a:pPr marL="342900" indent="-342900" algn="l">
              <a:buFont typeface="Arial" panose="020B0604020202020204" pitchFamily="34" charset="0"/>
              <a:buChar char="•"/>
            </a:pPr>
            <a:r>
              <a:rPr lang="sv-SE" altLang="sv-SE" sz="2000" dirty="0">
                <a:solidFill>
                  <a:srgbClr val="000000"/>
                </a:solidFill>
              </a:rPr>
              <a:t>Isolerar och hjälper oss hålla kroppstemperaturen</a:t>
            </a:r>
          </a:p>
          <a:p>
            <a:pPr marL="342900" indent="-342900" algn="l">
              <a:buFont typeface="Arial" panose="020B0604020202020204" pitchFamily="34" charset="0"/>
              <a:buChar char="•"/>
            </a:pPr>
            <a:r>
              <a:rPr lang="sv-SE" altLang="sv-SE" sz="2000" dirty="0">
                <a:solidFill>
                  <a:srgbClr val="000000"/>
                </a:solidFill>
              </a:rPr>
              <a:t>Framhäver smaker i mat</a:t>
            </a:r>
          </a:p>
          <a:p>
            <a:pPr algn="l"/>
            <a:endParaRPr lang="en-US" altLang="sv-SE" sz="2000" dirty="0"/>
          </a:p>
          <a:p>
            <a:pPr algn="l"/>
            <a:endParaRPr lang="sv-SE" sz="2000" dirty="0"/>
          </a:p>
          <a:p>
            <a:pPr algn="l"/>
            <a:endParaRPr lang="sv-SE" sz="2000" dirty="0"/>
          </a:p>
        </p:txBody>
      </p:sp>
    </p:spTree>
    <p:extLst>
      <p:ext uri="{BB962C8B-B14F-4D97-AF65-F5344CB8AC3E}">
        <p14:creationId xmlns:p14="http://schemas.microsoft.com/office/powerpoint/2010/main" val="11614730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1484784"/>
            <a:ext cx="7772400" cy="1470025"/>
          </a:xfrm>
        </p:spPr>
        <p:txBody>
          <a:bodyPr/>
          <a:lstStyle/>
          <a:p>
            <a:r>
              <a:rPr lang="sv-SE" dirty="0"/>
              <a:t>Protein</a:t>
            </a:r>
          </a:p>
        </p:txBody>
      </p:sp>
      <p:sp>
        <p:nvSpPr>
          <p:cNvPr id="3" name="Underrubrik 2"/>
          <p:cNvSpPr>
            <a:spLocks noGrp="1"/>
          </p:cNvSpPr>
          <p:nvPr>
            <p:ph type="subTitle" idx="1"/>
          </p:nvPr>
        </p:nvSpPr>
        <p:spPr>
          <a:xfrm>
            <a:off x="1371600" y="2852936"/>
            <a:ext cx="6400800" cy="2952328"/>
          </a:xfrm>
        </p:spPr>
        <p:txBody>
          <a:bodyPr/>
          <a:lstStyle/>
          <a:p>
            <a:pPr algn="l"/>
            <a:r>
              <a:rPr lang="sv-SE" altLang="sv-SE" sz="2000" dirty="0">
                <a:solidFill>
                  <a:srgbClr val="000000"/>
                </a:solidFill>
              </a:rPr>
              <a:t>Finns mycket i: </a:t>
            </a:r>
          </a:p>
          <a:p>
            <a:pPr algn="l"/>
            <a:r>
              <a:rPr lang="sv-SE" altLang="sv-SE" sz="2000" dirty="0">
                <a:solidFill>
                  <a:srgbClr val="000000"/>
                </a:solidFill>
              </a:rPr>
              <a:t>fisk, ägg, kött, mjölk, bönor</a:t>
            </a:r>
          </a:p>
          <a:p>
            <a:pPr algn="l"/>
            <a:endParaRPr lang="sv-SE" altLang="sv-SE" sz="2000" dirty="0">
              <a:solidFill>
                <a:srgbClr val="000000"/>
              </a:solidFill>
            </a:endParaRPr>
          </a:p>
          <a:p>
            <a:pPr algn="l"/>
            <a:r>
              <a:rPr lang="sv-SE" altLang="sv-SE" sz="2000" dirty="0">
                <a:solidFill>
                  <a:srgbClr val="000000"/>
                </a:solidFill>
              </a:rPr>
              <a:t>Rekommendationer:</a:t>
            </a:r>
          </a:p>
          <a:p>
            <a:pPr algn="l"/>
            <a:r>
              <a:rPr lang="sv-SE" altLang="sv-SE" sz="2000" dirty="0">
                <a:solidFill>
                  <a:srgbClr val="000000"/>
                </a:solidFill>
              </a:rPr>
              <a:t>10-20 E%</a:t>
            </a:r>
          </a:p>
          <a:p>
            <a:pPr algn="l"/>
            <a:r>
              <a:rPr lang="sv-SE" altLang="sv-SE" sz="2000" dirty="0">
                <a:solidFill>
                  <a:srgbClr val="000000"/>
                </a:solidFill>
              </a:rPr>
              <a:t>0,8g/kg/dag</a:t>
            </a:r>
          </a:p>
          <a:p>
            <a:pPr algn="l"/>
            <a:endParaRPr lang="sv-SE" altLang="sv-SE" sz="2400" dirty="0"/>
          </a:p>
          <a:p>
            <a:pPr algn="l"/>
            <a:endParaRPr lang="sv-SE" sz="2400" dirty="0"/>
          </a:p>
          <a:p>
            <a:pPr algn="l"/>
            <a:endParaRPr lang="sv-SE" sz="2400" dirty="0"/>
          </a:p>
        </p:txBody>
      </p:sp>
      <p:pic>
        <p:nvPicPr>
          <p:cNvPr id="4" name="Picture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72556" y="2237443"/>
            <a:ext cx="2142744"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535203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1196752"/>
            <a:ext cx="7772400" cy="1470025"/>
          </a:xfrm>
        </p:spPr>
        <p:txBody>
          <a:bodyPr/>
          <a:lstStyle/>
          <a:p>
            <a:r>
              <a:rPr lang="sv-SE" dirty="0"/>
              <a:t>Protein</a:t>
            </a:r>
          </a:p>
        </p:txBody>
      </p:sp>
      <p:sp>
        <p:nvSpPr>
          <p:cNvPr id="3" name="Underrubrik 2"/>
          <p:cNvSpPr>
            <a:spLocks noGrp="1"/>
          </p:cNvSpPr>
          <p:nvPr>
            <p:ph type="subTitle" idx="1"/>
          </p:nvPr>
        </p:nvSpPr>
        <p:spPr>
          <a:xfrm>
            <a:off x="1371600" y="2348880"/>
            <a:ext cx="6400800" cy="3312368"/>
          </a:xfrm>
        </p:spPr>
        <p:txBody>
          <a:bodyPr/>
          <a:lstStyle/>
          <a:p>
            <a:pPr marL="342900" indent="-342900" algn="l">
              <a:buFont typeface="Arial" panose="020B0604020202020204" pitchFamily="34" charset="0"/>
              <a:buChar char="•"/>
            </a:pPr>
            <a:r>
              <a:rPr lang="sv-SE" altLang="sv-SE" sz="2400" dirty="0">
                <a:solidFill>
                  <a:srgbClr val="000000"/>
                </a:solidFill>
              </a:rPr>
              <a:t>Aminosyror</a:t>
            </a:r>
          </a:p>
          <a:p>
            <a:pPr marL="342900" indent="-342900" algn="l">
              <a:buFont typeface="Arial" panose="020B0604020202020204" pitchFamily="34" charset="0"/>
              <a:buChar char="•"/>
            </a:pPr>
            <a:r>
              <a:rPr lang="sv-SE" altLang="sv-SE" sz="2400" dirty="0">
                <a:solidFill>
                  <a:srgbClr val="000000"/>
                </a:solidFill>
              </a:rPr>
              <a:t>Byggnadsmaterial i celler, vävnader</a:t>
            </a:r>
          </a:p>
          <a:p>
            <a:pPr marL="342900" indent="-342900" algn="l">
              <a:buFont typeface="Arial" panose="020B0604020202020204" pitchFamily="34" charset="0"/>
              <a:buChar char="•"/>
            </a:pPr>
            <a:r>
              <a:rPr lang="sv-SE" altLang="sv-SE" sz="2400" dirty="0">
                <a:solidFill>
                  <a:srgbClr val="000000"/>
                </a:solidFill>
              </a:rPr>
              <a:t>Används för tillväxt och reparation</a:t>
            </a:r>
          </a:p>
          <a:p>
            <a:pPr marL="342900" indent="-342900" algn="l">
              <a:buFont typeface="Arial" panose="020B0604020202020204" pitchFamily="34" charset="0"/>
              <a:buChar char="•"/>
            </a:pPr>
            <a:r>
              <a:rPr lang="sv-SE" altLang="sv-SE" sz="2400" dirty="0">
                <a:solidFill>
                  <a:srgbClr val="000000"/>
                </a:solidFill>
              </a:rPr>
              <a:t>Ingår i hemoglobin och hormoner</a:t>
            </a:r>
          </a:p>
          <a:p>
            <a:pPr marL="342900" indent="-342900" algn="l">
              <a:buFont typeface="Arial" panose="020B0604020202020204" pitchFamily="34" charset="0"/>
              <a:buChar char="•"/>
            </a:pPr>
            <a:r>
              <a:rPr lang="sv-SE" altLang="sv-SE" sz="2400" dirty="0">
                <a:solidFill>
                  <a:srgbClr val="000000"/>
                </a:solidFill>
              </a:rPr>
              <a:t>Ingår i immunförsvaret</a:t>
            </a:r>
          </a:p>
          <a:p>
            <a:pPr marL="342900" indent="-342900" algn="l">
              <a:buFont typeface="Arial" panose="020B0604020202020204" pitchFamily="34" charset="0"/>
              <a:buChar char="•"/>
            </a:pPr>
            <a:r>
              <a:rPr lang="sv-SE" altLang="sv-SE" sz="2400" dirty="0">
                <a:solidFill>
                  <a:srgbClr val="000000"/>
                </a:solidFill>
              </a:rPr>
              <a:t>Kan användas för energi</a:t>
            </a:r>
          </a:p>
          <a:p>
            <a:pPr marL="342900" indent="-342900" algn="l">
              <a:buFont typeface="Arial" panose="020B0604020202020204" pitchFamily="34" charset="0"/>
              <a:buChar char="•"/>
            </a:pPr>
            <a:endParaRPr lang="sv-SE" altLang="sv-SE" sz="2400" dirty="0"/>
          </a:p>
          <a:p>
            <a:pPr marL="342900" indent="-342900" algn="l">
              <a:buFont typeface="Arial" panose="020B0604020202020204" pitchFamily="34" charset="0"/>
              <a:buChar char="•"/>
            </a:pPr>
            <a:endParaRPr lang="sv-SE" sz="2400" dirty="0"/>
          </a:p>
          <a:p>
            <a:pPr marL="342900" indent="-342900" algn="l">
              <a:buFont typeface="Arial" panose="020B0604020202020204" pitchFamily="34" charset="0"/>
              <a:buChar char="•"/>
            </a:pPr>
            <a:endParaRPr lang="sv-SE" sz="2400" dirty="0"/>
          </a:p>
        </p:txBody>
      </p:sp>
    </p:spTree>
    <p:extLst>
      <p:ext uri="{BB962C8B-B14F-4D97-AF65-F5344CB8AC3E}">
        <p14:creationId xmlns:p14="http://schemas.microsoft.com/office/powerpoint/2010/main" val="36917588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1340768"/>
            <a:ext cx="7772400" cy="1470025"/>
          </a:xfrm>
        </p:spPr>
        <p:txBody>
          <a:bodyPr/>
          <a:lstStyle/>
          <a:p>
            <a:r>
              <a:rPr lang="sv-SE" dirty="0"/>
              <a:t>Vitaminer</a:t>
            </a:r>
          </a:p>
        </p:txBody>
      </p:sp>
      <p:sp>
        <p:nvSpPr>
          <p:cNvPr id="3" name="Underrubrik 2"/>
          <p:cNvSpPr>
            <a:spLocks noGrp="1"/>
          </p:cNvSpPr>
          <p:nvPr>
            <p:ph type="subTitle" idx="1"/>
          </p:nvPr>
        </p:nvSpPr>
        <p:spPr>
          <a:xfrm>
            <a:off x="1371600" y="2564904"/>
            <a:ext cx="6400800" cy="3168352"/>
          </a:xfrm>
        </p:spPr>
        <p:txBody>
          <a:bodyPr/>
          <a:lstStyle/>
          <a:p>
            <a:pPr marL="457200" indent="-457200" algn="l">
              <a:buFont typeface="Arial" panose="020B0604020202020204" pitchFamily="34" charset="0"/>
              <a:buChar char="•"/>
            </a:pPr>
            <a:r>
              <a:rPr lang="sv-SE" altLang="sv-SE" sz="2000" dirty="0">
                <a:solidFill>
                  <a:srgbClr val="000000"/>
                </a:solidFill>
              </a:rPr>
              <a:t>Behövs i små mängder</a:t>
            </a:r>
            <a:br>
              <a:rPr lang="sv-SE" altLang="sv-SE" sz="2000" dirty="0">
                <a:solidFill>
                  <a:srgbClr val="000000"/>
                </a:solidFill>
              </a:rPr>
            </a:br>
            <a:endParaRPr lang="sv-SE" altLang="sv-SE" sz="2000" dirty="0">
              <a:solidFill>
                <a:srgbClr val="000000"/>
              </a:solidFill>
            </a:endParaRPr>
          </a:p>
          <a:p>
            <a:pPr marL="457200" indent="-457200" algn="l">
              <a:buFont typeface="Arial" panose="020B0604020202020204" pitchFamily="34" charset="0"/>
              <a:buChar char="•"/>
            </a:pPr>
            <a:r>
              <a:rPr lang="sv-SE" altLang="sv-SE" sz="2000" dirty="0">
                <a:solidFill>
                  <a:srgbClr val="000000"/>
                </a:solidFill>
              </a:rPr>
              <a:t>Har mycket viktiga uppgifter i kroppen</a:t>
            </a:r>
            <a:br>
              <a:rPr lang="sv-SE" altLang="sv-SE" sz="2000" dirty="0">
                <a:solidFill>
                  <a:srgbClr val="000000"/>
                </a:solidFill>
              </a:rPr>
            </a:br>
            <a:endParaRPr lang="sv-SE" altLang="sv-SE" sz="2000" dirty="0">
              <a:solidFill>
                <a:srgbClr val="000000"/>
              </a:solidFill>
            </a:endParaRPr>
          </a:p>
          <a:p>
            <a:pPr marL="457200" indent="-457200" algn="l">
              <a:buFont typeface="Arial" panose="020B0604020202020204" pitchFamily="34" charset="0"/>
              <a:buChar char="•"/>
            </a:pPr>
            <a:r>
              <a:rPr lang="sv-SE" altLang="sv-SE" sz="2000" dirty="0">
                <a:solidFill>
                  <a:srgbClr val="000000"/>
                </a:solidFill>
              </a:rPr>
              <a:t>Påskyndar kemiska reaktioner, deltar i utvinning av energi, bildandet av vävnad, ingår i hormoner och upptag av näringsämnen</a:t>
            </a:r>
          </a:p>
          <a:p>
            <a:pPr marL="457200" indent="-457200" algn="l">
              <a:buFont typeface="Arial" panose="020B0604020202020204" pitchFamily="34" charset="0"/>
              <a:buChar char="•"/>
            </a:pPr>
            <a:endParaRPr lang="sv-SE" sz="2000" dirty="0"/>
          </a:p>
        </p:txBody>
      </p:sp>
    </p:spTree>
    <p:extLst>
      <p:ext uri="{BB962C8B-B14F-4D97-AF65-F5344CB8AC3E}">
        <p14:creationId xmlns:p14="http://schemas.microsoft.com/office/powerpoint/2010/main" val="11567874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1268760"/>
            <a:ext cx="7772400" cy="1470025"/>
          </a:xfrm>
        </p:spPr>
        <p:txBody>
          <a:bodyPr/>
          <a:lstStyle/>
          <a:p>
            <a:r>
              <a:rPr lang="sv-SE" dirty="0"/>
              <a:t>Vitaminer</a:t>
            </a:r>
          </a:p>
        </p:txBody>
      </p:sp>
      <p:sp>
        <p:nvSpPr>
          <p:cNvPr id="3" name="Underrubrik 2"/>
          <p:cNvSpPr>
            <a:spLocks noGrp="1"/>
          </p:cNvSpPr>
          <p:nvPr>
            <p:ph type="subTitle" idx="1"/>
          </p:nvPr>
        </p:nvSpPr>
        <p:spPr>
          <a:xfrm>
            <a:off x="1371600" y="2492896"/>
            <a:ext cx="6400800" cy="3312368"/>
          </a:xfrm>
        </p:spPr>
        <p:txBody>
          <a:bodyPr/>
          <a:lstStyle/>
          <a:p>
            <a:pPr algn="l"/>
            <a:r>
              <a:rPr lang="sv-SE" altLang="sv-SE" dirty="0"/>
              <a:t>Fettlösliga	</a:t>
            </a:r>
            <a:r>
              <a:rPr lang="sv-SE" altLang="sv-SE" dirty="0">
                <a:sym typeface="Wingdings" panose="05000000000000000000" pitchFamily="2" charset="2"/>
              </a:rPr>
              <a:t></a:t>
            </a:r>
            <a:r>
              <a:rPr lang="sv-SE" altLang="sv-SE" dirty="0"/>
              <a:t>	A, D, E, K</a:t>
            </a:r>
          </a:p>
          <a:p>
            <a:pPr algn="l"/>
            <a:r>
              <a:rPr lang="sv-SE" altLang="sv-SE" dirty="0"/>
              <a:t>Vattenlösliga	</a:t>
            </a:r>
            <a:r>
              <a:rPr lang="sv-SE" altLang="sv-SE" dirty="0">
                <a:sym typeface="Wingdings" panose="05000000000000000000" pitchFamily="2" charset="2"/>
              </a:rPr>
              <a:t></a:t>
            </a:r>
            <a:r>
              <a:rPr lang="sv-SE" altLang="sv-SE" dirty="0"/>
              <a:t>	B, C</a:t>
            </a:r>
          </a:p>
          <a:p>
            <a:endParaRPr lang="sv-SE" dirty="0"/>
          </a:p>
          <a:p>
            <a:endParaRPr lang="sv-SE" dirty="0"/>
          </a:p>
        </p:txBody>
      </p:sp>
      <p:pic>
        <p:nvPicPr>
          <p:cNvPr id="4" name="Picture 10" descr="C:\Documents and Settings\MarleneJ\Lokala inställningar\Temporary Internet Files\Content.IE5\W56BC1UZ\j0436903[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6136" y="3843399"/>
            <a:ext cx="85725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2" descr="C:\Documents and Settings\MarleneJ\Lokala inställningar\Temporary Internet Files\Content.IE5\GZCL760X\j0436914[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52320" y="840135"/>
            <a:ext cx="85725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8" descr="C:\Documents and Settings\MarleneJ\Lokala inställningar\Temporary Internet Files\Content.IE5\BS7U3NHQ\j0436899[1].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00950" y="2484162"/>
            <a:ext cx="85725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1" descr="C:\Documents and Settings\MarleneJ\Lokala inställningar\Temporary Internet Files\Content.IE5\GTE3WDEN\j0436909[1].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61370" y="4428543"/>
            <a:ext cx="85725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descr="C:\Documents and Settings\MarleneJ\Lokala inställningar\Temporary Internet Files\Content.IE5\2G7ELLWH\j0436897[1].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34199" y="3843399"/>
            <a:ext cx="85725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14" descr="C:\Documents and Settings\MarleneJ\Lokala inställningar\Temporary Internet Files\Content.IE5\BS7U3NHQ\j0436902[1].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rot="13070412">
            <a:off x="1864265" y="5040409"/>
            <a:ext cx="85725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9" descr="C:\Documents and Settings\MarleneJ\Lokala inställningar\Temporary Internet Files\Content.IE5\KLIBG5QZ\j0436896[1].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250575" y="4857168"/>
            <a:ext cx="85725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3" descr="C:\Documents and Settings\MarleneJ\Lokala inställningar\Temporary Internet Files\Content.IE5\KGJLRRB5\j0436892[1].png"/>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899085" y="3999918"/>
            <a:ext cx="85725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384950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dobjekt 1" descr="triangel 3 ben 2.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a:xfrm>
            <a:off x="1619672" y="1700808"/>
            <a:ext cx="5910986" cy="4111447"/>
          </a:xfrm>
          <a:prstGeom prst="rect">
            <a:avLst/>
          </a:prstGeom>
          <a:noFill/>
        </p:spPr>
      </p:pic>
    </p:spTree>
    <p:extLst>
      <p:ext uri="{BB962C8B-B14F-4D97-AF65-F5344CB8AC3E}">
        <p14:creationId xmlns:p14="http://schemas.microsoft.com/office/powerpoint/2010/main" val="29933653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1043966"/>
            <a:ext cx="7772400" cy="1470025"/>
          </a:xfrm>
        </p:spPr>
        <p:txBody>
          <a:bodyPr/>
          <a:lstStyle/>
          <a:p>
            <a:r>
              <a:rPr lang="sv-SE" dirty="0"/>
              <a:t>Mineralämnen</a:t>
            </a:r>
          </a:p>
        </p:txBody>
      </p:sp>
      <p:sp>
        <p:nvSpPr>
          <p:cNvPr id="3" name="Underrubrik 2"/>
          <p:cNvSpPr>
            <a:spLocks noGrp="1"/>
          </p:cNvSpPr>
          <p:nvPr>
            <p:ph type="subTitle" idx="1"/>
          </p:nvPr>
        </p:nvSpPr>
        <p:spPr>
          <a:xfrm>
            <a:off x="1371600" y="2204864"/>
            <a:ext cx="6400800" cy="3528392"/>
          </a:xfrm>
        </p:spPr>
        <p:txBody>
          <a:bodyPr/>
          <a:lstStyle/>
          <a:p>
            <a:pPr marL="342900" indent="-342900" algn="l">
              <a:buFont typeface="Arial" panose="020B0604020202020204" pitchFamily="34" charset="0"/>
              <a:buChar char="•"/>
            </a:pPr>
            <a:r>
              <a:rPr lang="sv-SE" altLang="sv-SE" sz="2400" dirty="0">
                <a:solidFill>
                  <a:srgbClr val="000000"/>
                </a:solidFill>
              </a:rPr>
              <a:t>Finns i och omkring varje cell</a:t>
            </a:r>
          </a:p>
          <a:p>
            <a:pPr marL="342900" indent="-342900" algn="l">
              <a:buFont typeface="Arial" panose="020B0604020202020204" pitchFamily="34" charset="0"/>
              <a:buChar char="•"/>
            </a:pPr>
            <a:r>
              <a:rPr lang="sv-SE" altLang="sv-SE" sz="2400" dirty="0">
                <a:solidFill>
                  <a:srgbClr val="000000"/>
                </a:solidFill>
              </a:rPr>
              <a:t>Ingår i skelettet och tänderna</a:t>
            </a:r>
          </a:p>
          <a:p>
            <a:pPr marL="342900" indent="-342900" algn="l">
              <a:buFont typeface="Arial" panose="020B0604020202020204" pitchFamily="34" charset="0"/>
              <a:buChar char="•"/>
            </a:pPr>
            <a:r>
              <a:rPr lang="sv-SE" altLang="sv-SE" sz="2400" dirty="0">
                <a:solidFill>
                  <a:srgbClr val="000000"/>
                </a:solidFill>
              </a:rPr>
              <a:t>Påträffas i kroppsvätskor</a:t>
            </a:r>
          </a:p>
          <a:p>
            <a:pPr marL="342900" indent="-342900" algn="l">
              <a:buFont typeface="Arial" panose="020B0604020202020204" pitchFamily="34" charset="0"/>
              <a:buChar char="•"/>
            </a:pPr>
            <a:r>
              <a:rPr lang="sv-SE" altLang="sv-SE" sz="2400" dirty="0">
                <a:solidFill>
                  <a:srgbClr val="000000"/>
                </a:solidFill>
              </a:rPr>
              <a:t>Hjälper immunförsvaret</a:t>
            </a:r>
          </a:p>
          <a:p>
            <a:pPr marL="342900" indent="-342900" algn="l">
              <a:buFont typeface="Arial" panose="020B0604020202020204" pitchFamily="34" charset="0"/>
              <a:buChar char="•"/>
            </a:pPr>
            <a:r>
              <a:rPr lang="sv-SE" altLang="sv-SE" sz="2400" dirty="0">
                <a:solidFill>
                  <a:srgbClr val="000000"/>
                </a:solidFill>
              </a:rPr>
              <a:t>Tex Kalcium och Järn</a:t>
            </a:r>
          </a:p>
          <a:p>
            <a:pPr marL="342900" indent="-342900" algn="l">
              <a:buFont typeface="Arial" panose="020B0604020202020204" pitchFamily="34" charset="0"/>
              <a:buChar char="•"/>
            </a:pPr>
            <a:r>
              <a:rPr lang="sv-SE" sz="2400" dirty="0">
                <a:solidFill>
                  <a:srgbClr val="000000"/>
                </a:solidFill>
                <a:effectLst>
                  <a:outerShdw blurRad="38100" dist="38100" dir="2700000" algn="tl">
                    <a:srgbClr val="000000">
                      <a:alpha val="43137"/>
                    </a:srgbClr>
                  </a:outerShdw>
                </a:effectLst>
              </a:rPr>
              <a:t>500g/dag</a:t>
            </a:r>
          </a:p>
          <a:p>
            <a:pPr marL="342900" indent="-342900" algn="l">
              <a:buFont typeface="Arial" panose="020B0604020202020204" pitchFamily="34" charset="0"/>
              <a:buChar char="•"/>
            </a:pPr>
            <a:r>
              <a:rPr lang="sv-SE" sz="2400" dirty="0">
                <a:solidFill>
                  <a:srgbClr val="000000"/>
                </a:solidFill>
                <a:effectLst>
                  <a:outerShdw blurRad="38100" dist="38100" dir="2700000" algn="tl">
                    <a:srgbClr val="000000">
                      <a:alpha val="43137"/>
                    </a:srgbClr>
                  </a:outerShdw>
                </a:effectLst>
              </a:rPr>
              <a:t>För att tillgodose behovet av vitaminer, mineralämnen och antioxidanter</a:t>
            </a:r>
            <a:endParaRPr lang="sv-SE" altLang="sv-SE" sz="2400" dirty="0">
              <a:solidFill>
                <a:srgbClr val="000000"/>
              </a:solidFill>
            </a:endParaRPr>
          </a:p>
          <a:p>
            <a:pPr marL="342900" indent="-342900" algn="l">
              <a:buFont typeface="Arial" panose="020B0604020202020204" pitchFamily="34" charset="0"/>
              <a:buChar char="•"/>
            </a:pPr>
            <a:endParaRPr lang="sv-SE" altLang="sv-SE" sz="2400" dirty="0"/>
          </a:p>
          <a:p>
            <a:pPr marL="342900" indent="-342900" algn="l">
              <a:buFont typeface="Arial" panose="020B0604020202020204" pitchFamily="34" charset="0"/>
              <a:buChar char="•"/>
            </a:pPr>
            <a:endParaRPr lang="sv-SE" sz="2400" dirty="0"/>
          </a:p>
          <a:p>
            <a:pPr marL="342900" indent="-342900" algn="l">
              <a:buFont typeface="Arial" panose="020B0604020202020204" pitchFamily="34" charset="0"/>
              <a:buChar char="•"/>
            </a:pPr>
            <a:endParaRPr lang="sv-SE" sz="2400" dirty="0"/>
          </a:p>
        </p:txBody>
      </p:sp>
    </p:spTree>
    <p:extLst>
      <p:ext uri="{BB962C8B-B14F-4D97-AF65-F5344CB8AC3E}">
        <p14:creationId xmlns:p14="http://schemas.microsoft.com/office/powerpoint/2010/main" val="36288234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r>
              <a:rPr lang="sv-SE" dirty="0"/>
              <a:t>Kost</a:t>
            </a:r>
          </a:p>
        </p:txBody>
      </p:sp>
      <p:sp>
        <p:nvSpPr>
          <p:cNvPr id="3" name="Underrubrik 2"/>
          <p:cNvSpPr>
            <a:spLocks noGrp="1"/>
          </p:cNvSpPr>
          <p:nvPr>
            <p:ph type="subTitle" idx="1"/>
          </p:nvPr>
        </p:nvSpPr>
        <p:spPr/>
        <p:txBody>
          <a:bodyPr/>
          <a:lstStyle/>
          <a:p>
            <a:pPr marL="457200" indent="-457200" algn="l">
              <a:buFont typeface="Arial" panose="020B0604020202020204" pitchFamily="34" charset="0"/>
              <a:buChar char="•"/>
            </a:pPr>
            <a:r>
              <a:rPr lang="sv-SE" dirty="0"/>
              <a:t>Vad är kost?</a:t>
            </a:r>
          </a:p>
          <a:p>
            <a:pPr marL="457200" indent="-457200" algn="l">
              <a:buFont typeface="Arial" panose="020B0604020202020204" pitchFamily="34" charset="0"/>
              <a:buChar char="•"/>
            </a:pPr>
            <a:r>
              <a:rPr lang="sv-SE" dirty="0"/>
              <a:t>Varför behöver vi äta?</a:t>
            </a:r>
          </a:p>
        </p:txBody>
      </p:sp>
    </p:spTree>
    <p:extLst>
      <p:ext uri="{BB962C8B-B14F-4D97-AF65-F5344CB8AC3E}">
        <p14:creationId xmlns:p14="http://schemas.microsoft.com/office/powerpoint/2010/main" val="28157207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67544" y="1196752"/>
            <a:ext cx="8229600" cy="1143000"/>
          </a:xfrm>
        </p:spPr>
        <p:txBody>
          <a:bodyPr/>
          <a:lstStyle/>
          <a:p>
            <a:r>
              <a:rPr lang="sv-SE" dirty="0"/>
              <a:t>Kost</a:t>
            </a:r>
          </a:p>
        </p:txBody>
      </p:sp>
      <p:sp>
        <p:nvSpPr>
          <p:cNvPr id="3" name="Rektangel 2"/>
          <p:cNvSpPr/>
          <p:nvPr/>
        </p:nvSpPr>
        <p:spPr>
          <a:xfrm>
            <a:off x="153852" y="2339752"/>
            <a:ext cx="8856984" cy="3139321"/>
          </a:xfrm>
          <a:prstGeom prst="rect">
            <a:avLst/>
          </a:prstGeom>
        </p:spPr>
        <p:txBody>
          <a:bodyPr wrap="square">
            <a:spAutoFit/>
          </a:bodyPr>
          <a:lstStyle/>
          <a:p>
            <a:pPr>
              <a:buFont typeface="Arial"/>
              <a:buChar char="•"/>
              <a:defRPr/>
            </a:pPr>
            <a:r>
              <a:rPr lang="sv-SE" b="1" dirty="0">
                <a:solidFill>
                  <a:srgbClr val="000000"/>
                </a:solidFill>
              </a:rPr>
              <a:t>Kost:</a:t>
            </a:r>
            <a:r>
              <a:rPr lang="sv-SE" dirty="0">
                <a:solidFill>
                  <a:srgbClr val="000000"/>
                </a:solidFill>
              </a:rPr>
              <a:t> de komponenter som ingår i en persons vanor beträffande mat och dryck. En allsidig, varierad kost är viktig för att kroppens behov av essentiella näringsämnen ska bli tillgodosett. </a:t>
            </a:r>
          </a:p>
          <a:p>
            <a:pPr>
              <a:buFont typeface="Arial"/>
              <a:buChar char="•"/>
              <a:defRPr/>
            </a:pPr>
            <a:endParaRPr lang="sv-SE" dirty="0">
              <a:solidFill>
                <a:srgbClr val="000000"/>
              </a:solidFill>
            </a:endParaRPr>
          </a:p>
          <a:p>
            <a:pPr>
              <a:buFont typeface="Arial"/>
              <a:buChar char="•"/>
              <a:defRPr/>
            </a:pPr>
            <a:r>
              <a:rPr lang="sv-SE" b="1" dirty="0">
                <a:solidFill>
                  <a:srgbClr val="000000"/>
                </a:solidFill>
              </a:rPr>
              <a:t>Näring: </a:t>
            </a:r>
            <a:r>
              <a:rPr lang="sv-SE" dirty="0">
                <a:solidFill>
                  <a:srgbClr val="000000"/>
                </a:solidFill>
              </a:rPr>
              <a:t>ämne som tillförs organism och får denna att leva och växa</a:t>
            </a:r>
          </a:p>
          <a:p>
            <a:pPr>
              <a:buFont typeface="Arial"/>
              <a:buChar char="•"/>
              <a:defRPr/>
            </a:pPr>
            <a:endParaRPr lang="sv-SE" dirty="0">
              <a:solidFill>
                <a:srgbClr val="000000"/>
              </a:solidFill>
            </a:endParaRPr>
          </a:p>
          <a:p>
            <a:pPr>
              <a:buFont typeface="Arial"/>
              <a:buChar char="•"/>
              <a:defRPr/>
            </a:pPr>
            <a:r>
              <a:rPr lang="sv-SE" b="1" dirty="0">
                <a:solidFill>
                  <a:srgbClr val="000000"/>
                </a:solidFill>
              </a:rPr>
              <a:t>Hälsa: </a:t>
            </a:r>
            <a:r>
              <a:rPr lang="sv-SE" dirty="0">
                <a:solidFill>
                  <a:srgbClr val="000000"/>
                </a:solidFill>
              </a:rPr>
              <a:t>enligt Världshälsoorganisationens (WHO) definition (1946) "ett tillstånd av fullständigt fysiskt, psykiskt och socialt välbefinnande och inte blott frånvaro av sjukdom och handikapp". </a:t>
            </a:r>
          </a:p>
          <a:p>
            <a:pPr>
              <a:buFont typeface="Arial"/>
              <a:buChar char="•"/>
              <a:defRPr/>
            </a:pPr>
            <a:endParaRPr lang="en-US" dirty="0"/>
          </a:p>
          <a:p>
            <a:endParaRPr lang="sv-SE" dirty="0"/>
          </a:p>
        </p:txBody>
      </p:sp>
    </p:spTree>
    <p:extLst>
      <p:ext uri="{BB962C8B-B14F-4D97-AF65-F5344CB8AC3E}">
        <p14:creationId xmlns:p14="http://schemas.microsoft.com/office/powerpoint/2010/main" val="22911541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1196752"/>
            <a:ext cx="7772400" cy="1470025"/>
          </a:xfrm>
        </p:spPr>
        <p:txBody>
          <a:bodyPr/>
          <a:lstStyle/>
          <a:p>
            <a:r>
              <a:rPr lang="sv-SE" dirty="0"/>
              <a:t>Näringslära</a:t>
            </a:r>
          </a:p>
        </p:txBody>
      </p:sp>
      <p:sp>
        <p:nvSpPr>
          <p:cNvPr id="3" name="Underrubrik 2"/>
          <p:cNvSpPr>
            <a:spLocks noGrp="1"/>
          </p:cNvSpPr>
          <p:nvPr>
            <p:ph type="subTitle" idx="1"/>
          </p:nvPr>
        </p:nvSpPr>
        <p:spPr>
          <a:xfrm>
            <a:off x="685800" y="2420888"/>
            <a:ext cx="7772400" cy="3384376"/>
          </a:xfrm>
        </p:spPr>
        <p:txBody>
          <a:bodyPr/>
          <a:lstStyle/>
          <a:p>
            <a:pPr algn="l"/>
            <a:r>
              <a:rPr lang="sv-SE" sz="2000" dirty="0">
                <a:solidFill>
                  <a:srgbClr val="000000"/>
                </a:solidFill>
              </a:rPr>
              <a:t>Den vetenskap som behandlar näringsämnenas förekomst, upptag och omsättning i kroppen. </a:t>
            </a:r>
          </a:p>
          <a:p>
            <a:pPr algn="l"/>
            <a:r>
              <a:rPr lang="sv-SE" sz="2000" dirty="0">
                <a:solidFill>
                  <a:srgbClr val="000000"/>
                </a:solidFill>
              </a:rPr>
              <a:t>Näringslära innefattar också kunskap om näringsbehov, livsmedelskonsumtion och kostvanor samt sambandet mellan kost och hälsa. </a:t>
            </a:r>
          </a:p>
          <a:p>
            <a:pPr algn="l"/>
            <a:r>
              <a:rPr lang="sv-SE" sz="2000" dirty="0">
                <a:solidFill>
                  <a:srgbClr val="000000"/>
                </a:solidFill>
              </a:rPr>
              <a:t>Det är ett tvärvetenskapligt område som berör många andra, t.ex. livsmedelshygien, -teknologi och -toxikologi, men också jordbruksproduktion och socioekonomiska faktorer, vilka bl.a. påverkar kostvanorna och därmed indirekt den enskildes näringssituation.</a:t>
            </a:r>
            <a:endParaRPr lang="sv-SE" sz="2000" b="1" dirty="0">
              <a:solidFill>
                <a:srgbClr val="000000"/>
              </a:solidFill>
            </a:endParaRPr>
          </a:p>
          <a:p>
            <a:pPr algn="l"/>
            <a:endParaRPr lang="sv-SE" sz="2000" dirty="0"/>
          </a:p>
        </p:txBody>
      </p:sp>
    </p:spTree>
    <p:extLst>
      <p:ext uri="{BB962C8B-B14F-4D97-AF65-F5344CB8AC3E}">
        <p14:creationId xmlns:p14="http://schemas.microsoft.com/office/powerpoint/2010/main" val="26052658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1268760"/>
            <a:ext cx="7772400" cy="1470025"/>
          </a:xfrm>
        </p:spPr>
        <p:txBody>
          <a:bodyPr/>
          <a:lstStyle/>
          <a:p>
            <a:r>
              <a:rPr lang="sv-SE" dirty="0"/>
              <a:t>Metabolism</a:t>
            </a:r>
          </a:p>
        </p:txBody>
      </p:sp>
      <p:sp>
        <p:nvSpPr>
          <p:cNvPr id="3" name="Underrubrik 2"/>
          <p:cNvSpPr>
            <a:spLocks noGrp="1"/>
          </p:cNvSpPr>
          <p:nvPr>
            <p:ph type="subTitle" idx="1"/>
          </p:nvPr>
        </p:nvSpPr>
        <p:spPr>
          <a:xfrm>
            <a:off x="1371600" y="2738784"/>
            <a:ext cx="6400800" cy="2850455"/>
          </a:xfrm>
        </p:spPr>
        <p:txBody>
          <a:bodyPr/>
          <a:lstStyle/>
          <a:p>
            <a:pPr marL="342900" indent="-342900" algn="l">
              <a:buFont typeface="Arial" panose="020B0604020202020204" pitchFamily="34" charset="0"/>
              <a:buChar char="•"/>
            </a:pPr>
            <a:r>
              <a:rPr lang="sv-SE" altLang="sv-SE" sz="2400" dirty="0">
                <a:solidFill>
                  <a:srgbClr val="000000"/>
                </a:solidFill>
              </a:rPr>
              <a:t>Kemiska processer som ständigt pågår genom att näringsämnen tas upp, bryts ned, omvandlas och omsätts till energi och/eller avlägsnas ur kroppen.</a:t>
            </a:r>
          </a:p>
          <a:p>
            <a:pPr marL="342900" indent="-342900" algn="l">
              <a:buFont typeface="Arial" panose="020B0604020202020204" pitchFamily="34" charset="0"/>
              <a:buChar char="•"/>
            </a:pPr>
            <a:r>
              <a:rPr lang="sv-SE" altLang="sv-SE" sz="2400" dirty="0">
                <a:solidFill>
                  <a:srgbClr val="000000"/>
                </a:solidFill>
              </a:rPr>
              <a:t>Två olika processer:</a:t>
            </a:r>
          </a:p>
          <a:p>
            <a:pPr marL="800100" lvl="1" indent="-342900" algn="l">
              <a:buFont typeface="Arial" panose="020B0604020202020204" pitchFamily="34" charset="0"/>
              <a:buChar char="•"/>
            </a:pPr>
            <a:r>
              <a:rPr lang="sv-SE" altLang="sv-SE" sz="2000" dirty="0" err="1">
                <a:solidFill>
                  <a:srgbClr val="000000"/>
                </a:solidFill>
              </a:rPr>
              <a:t>katabolsim</a:t>
            </a:r>
            <a:r>
              <a:rPr lang="sv-SE" altLang="sv-SE" sz="2000" dirty="0">
                <a:solidFill>
                  <a:srgbClr val="000000"/>
                </a:solidFill>
              </a:rPr>
              <a:t>: nedbrytande</a:t>
            </a:r>
          </a:p>
          <a:p>
            <a:pPr marL="800100" lvl="1" indent="-342900" algn="l">
              <a:buFont typeface="Arial" panose="020B0604020202020204" pitchFamily="34" charset="0"/>
              <a:buChar char="•"/>
            </a:pPr>
            <a:r>
              <a:rPr lang="sv-SE" altLang="sv-SE" sz="2000" dirty="0">
                <a:solidFill>
                  <a:srgbClr val="000000"/>
                </a:solidFill>
              </a:rPr>
              <a:t>Anabolism: uppbyggande</a:t>
            </a:r>
          </a:p>
          <a:p>
            <a:pPr algn="l"/>
            <a:endParaRPr lang="sv-SE" altLang="sv-SE" sz="2400" dirty="0">
              <a:solidFill>
                <a:srgbClr val="000000"/>
              </a:solidFill>
            </a:endParaRPr>
          </a:p>
          <a:p>
            <a:pPr algn="l"/>
            <a:endParaRPr lang="sv-SE" sz="2400" dirty="0"/>
          </a:p>
        </p:txBody>
      </p:sp>
    </p:spTree>
    <p:extLst>
      <p:ext uri="{BB962C8B-B14F-4D97-AF65-F5344CB8AC3E}">
        <p14:creationId xmlns:p14="http://schemas.microsoft.com/office/powerpoint/2010/main" val="14110053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1196752"/>
            <a:ext cx="7772400" cy="1470025"/>
          </a:xfrm>
        </p:spPr>
        <p:txBody>
          <a:bodyPr/>
          <a:lstStyle/>
          <a:p>
            <a:r>
              <a:rPr lang="sv-SE" dirty="0"/>
              <a:t>Energibalans</a:t>
            </a:r>
          </a:p>
        </p:txBody>
      </p:sp>
      <p:sp>
        <p:nvSpPr>
          <p:cNvPr id="3" name="Underrubrik 2"/>
          <p:cNvSpPr>
            <a:spLocks noGrp="1"/>
          </p:cNvSpPr>
          <p:nvPr>
            <p:ph type="subTitle" idx="1"/>
          </p:nvPr>
        </p:nvSpPr>
        <p:spPr>
          <a:xfrm>
            <a:off x="1371600" y="2780928"/>
            <a:ext cx="6400800" cy="2592288"/>
          </a:xfrm>
        </p:spPr>
        <p:txBody>
          <a:bodyPr/>
          <a:lstStyle/>
          <a:p>
            <a:pPr algn="l">
              <a:buFont typeface="Arial"/>
              <a:buChar char="•"/>
              <a:defRPr/>
            </a:pPr>
            <a:r>
              <a:rPr lang="sv-SE" sz="2400" dirty="0">
                <a:solidFill>
                  <a:srgbClr val="000000"/>
                </a:solidFill>
                <a:effectLst>
                  <a:outerShdw blurRad="38100" dist="38100" dir="2700000" algn="tl">
                    <a:srgbClr val="000000">
                      <a:alpha val="43137"/>
                    </a:srgbClr>
                  </a:outerShdw>
                </a:effectLst>
              </a:rPr>
              <a:t>Intag = Förbrukning </a:t>
            </a:r>
          </a:p>
          <a:p>
            <a:pPr algn="l">
              <a:buFont typeface="Arial"/>
              <a:buChar char="•"/>
              <a:defRPr/>
            </a:pPr>
            <a:endParaRPr lang="sv-SE" sz="2400" dirty="0">
              <a:solidFill>
                <a:srgbClr val="000000"/>
              </a:solidFill>
              <a:effectLst>
                <a:outerShdw blurRad="38100" dist="38100" dir="2700000" algn="tl">
                  <a:srgbClr val="000000">
                    <a:alpha val="43137"/>
                  </a:srgbClr>
                </a:outerShdw>
              </a:effectLst>
            </a:endParaRPr>
          </a:p>
          <a:p>
            <a:pPr algn="l">
              <a:buFont typeface="Arial"/>
              <a:buChar char="•"/>
              <a:defRPr/>
            </a:pPr>
            <a:r>
              <a:rPr lang="sv-SE" sz="2400" dirty="0">
                <a:solidFill>
                  <a:srgbClr val="000000"/>
                </a:solidFill>
                <a:effectLst>
                  <a:outerShdw blurRad="38100" dist="38100" dir="2700000" algn="tl">
                    <a:srgbClr val="000000">
                      <a:alpha val="43137"/>
                    </a:srgbClr>
                  </a:outerShdw>
                </a:effectLst>
              </a:rPr>
              <a:t>Negativ energibalans</a:t>
            </a:r>
          </a:p>
          <a:p>
            <a:pPr algn="l">
              <a:buFont typeface="Arial"/>
              <a:buChar char="•"/>
              <a:defRPr/>
            </a:pPr>
            <a:endParaRPr lang="sv-SE" sz="2400" dirty="0">
              <a:solidFill>
                <a:srgbClr val="000000"/>
              </a:solidFill>
              <a:effectLst>
                <a:outerShdw blurRad="38100" dist="38100" dir="2700000" algn="tl">
                  <a:srgbClr val="000000">
                    <a:alpha val="43137"/>
                  </a:srgbClr>
                </a:outerShdw>
              </a:effectLst>
            </a:endParaRPr>
          </a:p>
          <a:p>
            <a:pPr algn="l">
              <a:buFont typeface="Arial"/>
              <a:buChar char="•"/>
              <a:defRPr/>
            </a:pPr>
            <a:r>
              <a:rPr lang="sv-SE" sz="2400" dirty="0">
                <a:solidFill>
                  <a:srgbClr val="000000"/>
                </a:solidFill>
                <a:effectLst>
                  <a:outerShdw blurRad="38100" dist="38100" dir="2700000" algn="tl">
                    <a:srgbClr val="000000">
                      <a:alpha val="43137"/>
                    </a:srgbClr>
                  </a:outerShdw>
                </a:effectLst>
              </a:rPr>
              <a:t>Positiv energibalans</a:t>
            </a:r>
            <a:endParaRPr lang="en-US" sz="2400" dirty="0"/>
          </a:p>
          <a:p>
            <a:pPr algn="l"/>
            <a:endParaRPr lang="sv-SE" sz="2400" dirty="0"/>
          </a:p>
          <a:p>
            <a:pPr algn="l"/>
            <a:endParaRPr lang="sv-SE" sz="2400" dirty="0"/>
          </a:p>
        </p:txBody>
      </p:sp>
      <p:pic>
        <p:nvPicPr>
          <p:cNvPr id="4"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00638" y="2204864"/>
            <a:ext cx="3357562" cy="3571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748638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1268760"/>
            <a:ext cx="7772400" cy="1470025"/>
          </a:xfrm>
        </p:spPr>
        <p:txBody>
          <a:bodyPr/>
          <a:lstStyle/>
          <a:p>
            <a:r>
              <a:rPr lang="sv-SE" dirty="0"/>
              <a:t>Energibalans</a:t>
            </a:r>
          </a:p>
        </p:txBody>
      </p:sp>
      <p:sp>
        <p:nvSpPr>
          <p:cNvPr id="3" name="Underrubrik 2"/>
          <p:cNvSpPr>
            <a:spLocks noGrp="1"/>
          </p:cNvSpPr>
          <p:nvPr>
            <p:ph type="subTitle" idx="1"/>
          </p:nvPr>
        </p:nvSpPr>
        <p:spPr>
          <a:xfrm>
            <a:off x="1371600" y="2738784"/>
            <a:ext cx="6400800" cy="2922463"/>
          </a:xfrm>
        </p:spPr>
        <p:txBody>
          <a:bodyPr/>
          <a:lstStyle/>
          <a:p>
            <a:pPr marL="342900" indent="-342900" algn="l">
              <a:buFont typeface="Arial" panose="020B0604020202020204" pitchFamily="34" charset="0"/>
              <a:buChar char="•"/>
            </a:pPr>
            <a:r>
              <a:rPr lang="sv-SE" altLang="sv-SE" sz="2400" dirty="0">
                <a:solidFill>
                  <a:srgbClr val="000000"/>
                </a:solidFill>
              </a:rPr>
              <a:t>Trötthet</a:t>
            </a:r>
          </a:p>
          <a:p>
            <a:pPr marL="342900" indent="-342900" algn="l">
              <a:buFont typeface="Arial" panose="020B0604020202020204" pitchFamily="34" charset="0"/>
              <a:buChar char="•"/>
            </a:pPr>
            <a:r>
              <a:rPr lang="sv-SE" altLang="sv-SE" sz="2400" dirty="0">
                <a:solidFill>
                  <a:srgbClr val="000000"/>
                </a:solidFill>
              </a:rPr>
              <a:t>Infektioner, sjukdomar</a:t>
            </a:r>
          </a:p>
          <a:p>
            <a:pPr marL="342900" indent="-342900" algn="l">
              <a:buFont typeface="Arial" panose="020B0604020202020204" pitchFamily="34" charset="0"/>
              <a:buChar char="•"/>
            </a:pPr>
            <a:r>
              <a:rPr lang="sv-SE" altLang="sv-SE" sz="2400" dirty="0">
                <a:solidFill>
                  <a:srgbClr val="000000"/>
                </a:solidFill>
              </a:rPr>
              <a:t>Muskelnedbrytning</a:t>
            </a:r>
          </a:p>
          <a:p>
            <a:pPr marL="342900" indent="-342900" algn="l">
              <a:buFont typeface="Arial" panose="020B0604020202020204" pitchFamily="34" charset="0"/>
              <a:buChar char="•"/>
            </a:pPr>
            <a:r>
              <a:rPr lang="sv-SE" altLang="sv-SE" sz="2400" dirty="0">
                <a:solidFill>
                  <a:srgbClr val="000000"/>
                </a:solidFill>
              </a:rPr>
              <a:t>Benskörhet</a:t>
            </a:r>
          </a:p>
          <a:p>
            <a:pPr marL="342900" indent="-342900" algn="l">
              <a:buFont typeface="Arial" panose="020B0604020202020204" pitchFamily="34" charset="0"/>
              <a:buChar char="•"/>
            </a:pPr>
            <a:r>
              <a:rPr lang="sv-SE" altLang="sv-SE" sz="2400" dirty="0">
                <a:solidFill>
                  <a:srgbClr val="000000"/>
                </a:solidFill>
              </a:rPr>
              <a:t>Försämrad prestationsförmåga</a:t>
            </a:r>
          </a:p>
          <a:p>
            <a:pPr marL="342900" indent="-342900" algn="l">
              <a:buFont typeface="Arial" panose="020B0604020202020204" pitchFamily="34" charset="0"/>
              <a:buChar char="•"/>
            </a:pPr>
            <a:r>
              <a:rPr lang="sv-SE" altLang="sv-SE" sz="2400" dirty="0">
                <a:solidFill>
                  <a:srgbClr val="000000"/>
                </a:solidFill>
              </a:rPr>
              <a:t>Förlorad träningsglädje</a:t>
            </a:r>
          </a:p>
          <a:p>
            <a:pPr algn="l"/>
            <a:endParaRPr lang="en-US" altLang="sv-SE" sz="2400" dirty="0"/>
          </a:p>
          <a:p>
            <a:pPr algn="l"/>
            <a:endParaRPr lang="sv-SE" sz="2400" dirty="0"/>
          </a:p>
          <a:p>
            <a:pPr algn="l"/>
            <a:endParaRPr lang="sv-SE" sz="2400" dirty="0"/>
          </a:p>
        </p:txBody>
      </p:sp>
      <p:pic>
        <p:nvPicPr>
          <p:cNvPr id="4" name="Picture 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21407463">
            <a:off x="7058025" y="325438"/>
            <a:ext cx="1833563" cy="1481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0" descr="C:\Documents and Settings\MarleneJ\Lokala inställningar\Temporary Internet Files\Content.IE5\W56BC1UZ\j0433824[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23113" y="2065338"/>
            <a:ext cx="1581150" cy="168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123113" y="4167188"/>
            <a:ext cx="1595437" cy="1427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154610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1268760"/>
            <a:ext cx="7772400" cy="1470025"/>
          </a:xfrm>
        </p:spPr>
        <p:txBody>
          <a:bodyPr/>
          <a:lstStyle/>
          <a:p>
            <a:r>
              <a:rPr lang="sv-SE" dirty="0"/>
              <a:t>Kroppen</a:t>
            </a:r>
          </a:p>
        </p:txBody>
      </p:sp>
      <p:sp>
        <p:nvSpPr>
          <p:cNvPr id="3" name="Underrubrik 2"/>
          <p:cNvSpPr>
            <a:spLocks noGrp="1"/>
          </p:cNvSpPr>
          <p:nvPr>
            <p:ph type="subTitle" idx="1"/>
          </p:nvPr>
        </p:nvSpPr>
        <p:spPr>
          <a:xfrm>
            <a:off x="1371600" y="2738785"/>
            <a:ext cx="6400800" cy="1752600"/>
          </a:xfrm>
        </p:spPr>
        <p:txBody>
          <a:bodyPr/>
          <a:lstStyle/>
          <a:p>
            <a:pPr marL="457200" indent="-457200" algn="l">
              <a:buFont typeface="Arial" panose="020B0604020202020204" pitchFamily="34" charset="0"/>
              <a:buChar char="•"/>
            </a:pPr>
            <a:r>
              <a:rPr lang="sv-SE" altLang="sv-SE" sz="2400" dirty="0">
                <a:solidFill>
                  <a:srgbClr val="000000"/>
                </a:solidFill>
              </a:rPr>
              <a:t> Är som en maskin, måste ha bränsle för att fungera</a:t>
            </a:r>
            <a:br>
              <a:rPr lang="sv-SE" altLang="sv-SE" sz="2400" dirty="0">
                <a:solidFill>
                  <a:srgbClr val="000000"/>
                </a:solidFill>
              </a:rPr>
            </a:br>
            <a:endParaRPr lang="sv-SE" altLang="sv-SE" sz="2400" dirty="0">
              <a:solidFill>
                <a:srgbClr val="000000"/>
              </a:solidFill>
            </a:endParaRPr>
          </a:p>
          <a:p>
            <a:pPr marL="457200" indent="-457200" algn="l">
              <a:buFont typeface="Arial" panose="020B0604020202020204" pitchFamily="34" charset="0"/>
              <a:buChar char="•"/>
            </a:pPr>
            <a:r>
              <a:rPr lang="sv-SE" altLang="sv-SE" sz="2400" dirty="0">
                <a:solidFill>
                  <a:srgbClr val="000000"/>
                </a:solidFill>
              </a:rPr>
              <a:t> Fysisk aktivitet = ökat behov av energi</a:t>
            </a:r>
          </a:p>
          <a:p>
            <a:pPr marL="457200" indent="-457200" algn="l">
              <a:buFont typeface="Arial" panose="020B0604020202020204" pitchFamily="34" charset="0"/>
              <a:buChar char="•"/>
            </a:pPr>
            <a:endParaRPr lang="sv-SE" altLang="sv-SE" sz="2400" dirty="0">
              <a:solidFill>
                <a:srgbClr val="000000"/>
              </a:solidFill>
            </a:endParaRPr>
          </a:p>
          <a:p>
            <a:pPr marL="457200" indent="-457200" algn="l">
              <a:buFont typeface="Arial" panose="020B0604020202020204" pitchFamily="34" charset="0"/>
              <a:buChar char="•"/>
            </a:pPr>
            <a:r>
              <a:rPr lang="sv-SE" altLang="sv-SE" sz="2400" dirty="0">
                <a:solidFill>
                  <a:srgbClr val="000000"/>
                </a:solidFill>
              </a:rPr>
              <a:t> Maten har samma innehåll som vi själva</a:t>
            </a:r>
          </a:p>
          <a:p>
            <a:pPr marL="457200" indent="-457200" algn="l">
              <a:buFont typeface="Arial" panose="020B0604020202020204" pitchFamily="34" charset="0"/>
              <a:buChar char="•"/>
            </a:pPr>
            <a:endParaRPr lang="en-US" altLang="sv-SE" sz="2400" dirty="0"/>
          </a:p>
          <a:p>
            <a:pPr marL="457200" indent="-457200" algn="l">
              <a:buFont typeface="Arial" panose="020B0604020202020204" pitchFamily="34" charset="0"/>
              <a:buChar char="•"/>
            </a:pPr>
            <a:endParaRPr lang="sv-SE" sz="2400" dirty="0"/>
          </a:p>
          <a:p>
            <a:pPr marL="457200" indent="-457200" algn="l">
              <a:buFont typeface="Arial" panose="020B0604020202020204" pitchFamily="34" charset="0"/>
              <a:buChar char="•"/>
            </a:pPr>
            <a:endParaRPr lang="sv-SE" sz="2400" dirty="0"/>
          </a:p>
        </p:txBody>
      </p:sp>
    </p:spTree>
    <p:extLst>
      <p:ext uri="{BB962C8B-B14F-4D97-AF65-F5344CB8AC3E}">
        <p14:creationId xmlns:p14="http://schemas.microsoft.com/office/powerpoint/2010/main" val="3858869839"/>
      </p:ext>
    </p:extLst>
  </p:cSld>
  <p:clrMapOvr>
    <a:masterClrMapping/>
  </p:clrMapOvr>
</p:sld>
</file>

<file path=ppt/theme/theme1.xml><?xml version="1.0" encoding="utf-8"?>
<a:theme xmlns:a="http://schemas.openxmlformats.org/drawingml/2006/main" name="Ny design Presentation öppet hus 2009">
  <a:themeElements>
    <a:clrScheme name="Ny design Presentation öppet hus 2009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Ny design Presentation öppet hus 2009">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y design Presentation öppet hus 2009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y design Presentation öppet hus 2009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y design Presentation öppet hus 2009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y design Presentation öppet hus 2009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y design Presentation öppet hus 2009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y design Presentation öppet hus 2009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y design Presentation öppet hus 2009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y design Presentation öppet hus 2009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y design Presentation öppet hus 2009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y design Presentation öppet hus 2009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y design Presentation öppet hus 2009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y design Presentation öppet hus 2009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PP-mall AGY</Template>
  <TotalTime>42</TotalTime>
  <Words>3182</Words>
  <Application>Microsoft Office PowerPoint</Application>
  <PresentationFormat>Bildspel på skärmen (4:3)</PresentationFormat>
  <Paragraphs>279</Paragraphs>
  <Slides>20</Slides>
  <Notes>16</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20</vt:i4>
      </vt:variant>
    </vt:vector>
  </HeadingPairs>
  <TitlesOfParts>
    <vt:vector size="25" baseType="lpstr">
      <vt:lpstr>ＭＳ Ｐゴシック</vt:lpstr>
      <vt:lpstr>Arial</vt:lpstr>
      <vt:lpstr>Calibri</vt:lpstr>
      <vt:lpstr>Wingdings</vt:lpstr>
      <vt:lpstr>Ny design Presentation öppet hus 2009</vt:lpstr>
      <vt:lpstr>Näringslära</vt:lpstr>
      <vt:lpstr>PowerPoint-presentation</vt:lpstr>
      <vt:lpstr>Kost</vt:lpstr>
      <vt:lpstr>Kost</vt:lpstr>
      <vt:lpstr>Näringslära</vt:lpstr>
      <vt:lpstr>Metabolism</vt:lpstr>
      <vt:lpstr>Energibalans</vt:lpstr>
      <vt:lpstr>Energibalans</vt:lpstr>
      <vt:lpstr>Kroppen</vt:lpstr>
      <vt:lpstr>Kroppen</vt:lpstr>
      <vt:lpstr>Energi</vt:lpstr>
      <vt:lpstr>Kolhydrater</vt:lpstr>
      <vt:lpstr>Blodsocker</vt:lpstr>
      <vt:lpstr>Fett</vt:lpstr>
      <vt:lpstr>Fett</vt:lpstr>
      <vt:lpstr>Protein</vt:lpstr>
      <vt:lpstr>Protein</vt:lpstr>
      <vt:lpstr>Vitaminer</vt:lpstr>
      <vt:lpstr>Vitaminer</vt:lpstr>
      <vt:lpstr>Mineralämnen</vt:lpstr>
    </vt:vector>
  </TitlesOfParts>
  <Company>Sigtuna kommun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Näringslära</dc:title>
  <dc:creator>Maria Talevska Larsson</dc:creator>
  <cp:lastModifiedBy>Maria Talevska Larsson</cp:lastModifiedBy>
  <cp:revision>5</cp:revision>
  <dcterms:created xsi:type="dcterms:W3CDTF">2017-11-15T14:56:54Z</dcterms:created>
  <dcterms:modified xsi:type="dcterms:W3CDTF">2017-11-15T15:39:17Z</dcterms:modified>
</cp:coreProperties>
</file>