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199" autoAdjust="0"/>
  </p:normalViewPr>
  <p:slideViewPr>
    <p:cSldViewPr>
      <p:cViewPr varScale="1">
        <p:scale>
          <a:sx n="55" d="100"/>
          <a:sy n="55" d="100"/>
        </p:scale>
        <p:origin x="-179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1923E1-D50A-49C0-9728-4197E0707D33}" type="datetimeFigureOut">
              <a:rPr lang="sv-SE" smtClean="0"/>
              <a:t>2015-02-02</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6F8258-B251-4DAA-B7E0-07C150A0B076}" type="slidenum">
              <a:rPr lang="sv-SE" smtClean="0"/>
              <a:t>‹#›</a:t>
            </a:fld>
            <a:endParaRPr lang="sv-SE"/>
          </a:p>
        </p:txBody>
      </p:sp>
    </p:spTree>
    <p:extLst>
      <p:ext uri="{BB962C8B-B14F-4D97-AF65-F5344CB8AC3E}">
        <p14:creationId xmlns:p14="http://schemas.microsoft.com/office/powerpoint/2010/main" val="1536658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Jesu anhängare, som alla är judar och tillhör den judiska religionen, ser hans</a:t>
            </a:r>
          </a:p>
          <a:p>
            <a:r>
              <a:rPr lang="sv-SE" sz="1200" kern="1200" dirty="0" smtClean="0">
                <a:solidFill>
                  <a:schemeClr val="tx1"/>
                </a:solidFill>
                <a:effectLst/>
                <a:latin typeface="+mn-lt"/>
                <a:ea typeface="+mn-ea"/>
                <a:cs typeface="+mn-cs"/>
              </a:rPr>
              <a:t>framträdande som en uppfyllelse av de gammaltestamentliga profetiorna. De evangelier</a:t>
            </a:r>
          </a:p>
          <a:p>
            <a:r>
              <a:rPr lang="sv-SE" sz="1200" kern="1200" dirty="0" smtClean="0">
                <a:solidFill>
                  <a:schemeClr val="tx1"/>
                </a:solidFill>
                <a:effectLst/>
                <a:latin typeface="+mn-lt"/>
                <a:ea typeface="+mn-ea"/>
                <a:cs typeface="+mn-cs"/>
              </a:rPr>
              <a:t>och brev som kommer att utgöra Nya testamentets skrifter författas och bevaras.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Apostlarna reser runt och förkunnar för judarna i den grekisk-romerska omvärlden att Messias har kommit. Tusentals blir övertygade om att profetiorna verkligen har gått i uppfyllelse och man låter döpa sig som bekräftelse på sin tro. Alltfler grupper av Jesustroende uppstår runtom i Medelhavsområdet.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	År 35 Farisén Saul är aktiv i förföljelsen av den Jesustroende gruppen men möter själv Jesus och blir omvänd. Han byter namn till Paulus.</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	År 37 besöker Paulus Jerusalem för första gången sedan han anslutit sig till de Jesustroende. Här träffar han apostlarna Petrus och Jakob (Jesu bror) och börjar sedan förkunna att Messias har kommit. Detta gör </a:t>
            </a:r>
            <a:r>
              <a:rPr lang="sv-SE" sz="1200" kern="1200" dirty="0" err="1" smtClean="0">
                <a:solidFill>
                  <a:schemeClr val="tx1"/>
                </a:solidFill>
                <a:effectLst/>
                <a:latin typeface="+mn-lt"/>
                <a:ea typeface="+mn-ea"/>
                <a:cs typeface="+mn-cs"/>
              </a:rPr>
              <a:t>Judeens</a:t>
            </a:r>
            <a:r>
              <a:rPr lang="sv-SE" sz="1200" kern="1200" dirty="0" smtClean="0">
                <a:solidFill>
                  <a:schemeClr val="tx1"/>
                </a:solidFill>
                <a:effectLst/>
                <a:latin typeface="+mn-lt"/>
                <a:ea typeface="+mn-ea"/>
                <a:cs typeface="+mn-cs"/>
              </a:rPr>
              <a:t> religiösa ledare - Petrus grundar en Jesustroende grupp i den judiska församlingen i Antiokia.</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	År 44 Paulus och </a:t>
            </a:r>
            <a:r>
              <a:rPr lang="sv-SE" sz="1200" kern="1200" dirty="0" err="1" smtClean="0">
                <a:solidFill>
                  <a:schemeClr val="tx1"/>
                </a:solidFill>
                <a:effectLst/>
                <a:latin typeface="+mn-lt"/>
                <a:ea typeface="+mn-ea"/>
                <a:cs typeface="+mn-cs"/>
              </a:rPr>
              <a:t>Barnabas</a:t>
            </a:r>
            <a:r>
              <a:rPr lang="sv-SE" sz="1200" kern="1200" dirty="0" smtClean="0">
                <a:solidFill>
                  <a:schemeClr val="tx1"/>
                </a:solidFill>
                <a:effectLst/>
                <a:latin typeface="+mn-lt"/>
                <a:ea typeface="+mn-ea"/>
                <a:cs typeface="+mn-cs"/>
              </a:rPr>
              <a:t> är verksamma i grekiskspråkiga Antiokia i Syrien. Där används för första gången termen </a:t>
            </a:r>
            <a:r>
              <a:rPr lang="sv-SE" sz="1200" i="1" kern="1200" dirty="0" err="1" smtClean="0">
                <a:solidFill>
                  <a:schemeClr val="tx1"/>
                </a:solidFill>
                <a:effectLst/>
                <a:latin typeface="+mn-lt"/>
                <a:ea typeface="+mn-ea"/>
                <a:cs typeface="+mn-cs"/>
              </a:rPr>
              <a:t>christianoi</a:t>
            </a:r>
            <a:r>
              <a:rPr lang="sv-SE" sz="1200" kern="1200" dirty="0" smtClean="0">
                <a:solidFill>
                  <a:schemeClr val="tx1"/>
                </a:solidFill>
                <a:effectLst/>
                <a:latin typeface="+mn-lt"/>
                <a:ea typeface="+mn-ea"/>
                <a:cs typeface="+mn-cs"/>
              </a:rPr>
              <a:t>, "kristna", på de Jesustroende, eftersom de tror att Jesus var/är Messias och det grekiska ordet för "Messias" är </a:t>
            </a:r>
            <a:r>
              <a:rPr lang="sv-SE" sz="1200" i="1" kern="1200" dirty="0" err="1" smtClean="0">
                <a:solidFill>
                  <a:schemeClr val="tx1"/>
                </a:solidFill>
                <a:effectLst/>
                <a:latin typeface="+mn-lt"/>
                <a:ea typeface="+mn-ea"/>
                <a:cs typeface="+mn-cs"/>
              </a:rPr>
              <a:t>Chrestos</a:t>
            </a:r>
            <a:r>
              <a:rPr lang="sv-SE" sz="1200" kern="1200" dirty="0" smtClean="0">
                <a:solidFill>
                  <a:schemeClr val="tx1"/>
                </a:solidFill>
                <a:effectLst/>
                <a:latin typeface="+mn-lt"/>
                <a:ea typeface="+mn-ea"/>
                <a:cs typeface="+mn-cs"/>
              </a:rPr>
              <a:t>, "Kristus".</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	År 45 Tulltjänstemannen Matteus författar en Jesusbiografi på arameiska. Skriften, "Evangelium enligt Matteus", blir mycket populär i den unga församlingen.</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	År 49 Det första kristna kyrkomötet hålls i Jerusalem under ledning av Jesu bror Jakob. Den stora frågan är huruvida </a:t>
            </a:r>
            <a:r>
              <a:rPr lang="sv-SE" sz="1200" kern="1200" dirty="0" err="1" smtClean="0">
                <a:solidFill>
                  <a:schemeClr val="tx1"/>
                </a:solidFill>
                <a:effectLst/>
                <a:latin typeface="+mn-lt"/>
                <a:ea typeface="+mn-ea"/>
                <a:cs typeface="+mn-cs"/>
              </a:rPr>
              <a:t>ickejudar</a:t>
            </a:r>
            <a:r>
              <a:rPr lang="sv-SE" sz="1200" kern="1200" dirty="0" smtClean="0">
                <a:solidFill>
                  <a:schemeClr val="tx1"/>
                </a:solidFill>
                <a:effectLst/>
                <a:latin typeface="+mn-lt"/>
                <a:ea typeface="+mn-ea"/>
                <a:cs typeface="+mn-cs"/>
              </a:rPr>
              <a:t> kan ansluta sig till den Jesustroende skaran och bli "Abrahams barn" utan att först ansluta sig till judendomen. Paulus hävdar bestämt att alla som tror att Jesus är Messias ska kunna ingå i församlingen, oavsett vilken religion de har. Till slut enas man och Jakob utfärdar ett dekret som säger att </a:t>
            </a:r>
            <a:r>
              <a:rPr lang="sv-SE" sz="1200" kern="1200" dirty="0" err="1" smtClean="0">
                <a:solidFill>
                  <a:schemeClr val="tx1"/>
                </a:solidFill>
                <a:effectLst/>
                <a:latin typeface="+mn-lt"/>
                <a:ea typeface="+mn-ea"/>
                <a:cs typeface="+mn-cs"/>
              </a:rPr>
              <a:t>ickejudar</a:t>
            </a:r>
            <a:r>
              <a:rPr lang="sv-SE" sz="1200" kern="1200" dirty="0" smtClean="0">
                <a:solidFill>
                  <a:schemeClr val="tx1"/>
                </a:solidFill>
                <a:effectLst/>
                <a:latin typeface="+mn-lt"/>
                <a:ea typeface="+mn-ea"/>
                <a:cs typeface="+mn-cs"/>
              </a:rPr>
              <a:t> som övertygats om att Jesus är Messias ska kunna tillhöra församlingen utan att behöva omskäras och hålla fast vid de lagar som tillhör det gammaltestamentliga förbundet mellan Gud och Israels folk. Därmed upphör den Jesustroende församlingen att vara en judisk sekt.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	År 81 Den romerske kejsaren kräver att bli dyrkad som "Herre och Gud". Efter att ha blivit utsatt för ett mordförsök inleder han svåra förföljelser av de kristna.</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	År 90 Definitiv brytning mellan judendomen och den kristna församlingen som dittills betraktats som en judisk gruppering.</a:t>
            </a:r>
          </a:p>
          <a:p>
            <a:endParaRPr lang="sv-SE" dirty="0"/>
          </a:p>
        </p:txBody>
      </p:sp>
      <p:sp>
        <p:nvSpPr>
          <p:cNvPr id="4" name="Platshållare för bildnummer 3"/>
          <p:cNvSpPr>
            <a:spLocks noGrp="1"/>
          </p:cNvSpPr>
          <p:nvPr>
            <p:ph type="sldNum" sz="quarter" idx="10"/>
          </p:nvPr>
        </p:nvSpPr>
        <p:spPr/>
        <p:txBody>
          <a:bodyPr/>
          <a:lstStyle/>
          <a:p>
            <a:fld id="{166F8258-B251-4DAA-B7E0-07C150A0B076}" type="slidenum">
              <a:rPr lang="sv-SE" smtClean="0"/>
              <a:t>2</a:t>
            </a:fld>
            <a:endParaRPr lang="sv-SE"/>
          </a:p>
        </p:txBody>
      </p:sp>
    </p:spTree>
    <p:extLst>
      <p:ext uri="{BB962C8B-B14F-4D97-AF65-F5344CB8AC3E}">
        <p14:creationId xmlns:p14="http://schemas.microsoft.com/office/powerpoint/2010/main" val="61421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Runtom i den hellenistisk-romerska världen bildas grupper av judar som blivit övertygade om att Jesus är den väntade Messias. Snart ansluter sig även </a:t>
            </a:r>
            <a:r>
              <a:rPr lang="sv-SE" sz="1200" kern="1200" dirty="0" err="1" smtClean="0">
                <a:solidFill>
                  <a:schemeClr val="tx1"/>
                </a:solidFill>
                <a:effectLst/>
                <a:latin typeface="+mn-lt"/>
                <a:ea typeface="+mn-ea"/>
                <a:cs typeface="+mn-cs"/>
              </a:rPr>
              <a:t>ickejudar</a:t>
            </a:r>
            <a:r>
              <a:rPr lang="sv-SE" sz="1200" kern="1200" dirty="0" smtClean="0">
                <a:solidFill>
                  <a:schemeClr val="tx1"/>
                </a:solidFill>
                <a:effectLst/>
                <a:latin typeface="+mn-lt"/>
                <a:ea typeface="+mn-ea"/>
                <a:cs typeface="+mn-cs"/>
              </a:rPr>
              <a:t> och kristenhetens centrum flyttas från Jerusalem till Antiokia, Alexandria och Rom.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I och med att man vägrar delta i den statliga romerska religionsutövningen drabbas man av svåra förföljelser och de kristna tvingas att mötas i hemlighet.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Man formulerar en trosbekännelse och slår fast vilka skrifter som är inspirerade av Gud och ska användas i församlingens undervisning.</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	År 110 Första erkännandet att de kristna inte var detsamma som judar.</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	År 135 I Rom inför biskopen Jesus (förmodade) födelsedag den 25 december som en kristen helgdag.</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	År 138 Biskopen över den kristna församlingen i Rom, antar titeln "påve".</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	År 175 Första gången som uttrycket "Gamla testamentet" används om de hebreiska skrifterna.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	År 177 Den romerske kejsaren Marcus Aurelius ger order om systematisk förföljelse av de kristna i hela romerska riket. Många kristna utövar sin tro i hemlighet i underjordiska katakomber. Fisken blir en hemlig symbol för kristendomen.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	Biskop </a:t>
            </a:r>
            <a:r>
              <a:rPr lang="sv-SE" sz="1200" kern="1200" dirty="0" err="1" smtClean="0">
                <a:solidFill>
                  <a:schemeClr val="tx1"/>
                </a:solidFill>
                <a:effectLst/>
                <a:latin typeface="+mn-lt"/>
                <a:ea typeface="+mn-ea"/>
                <a:cs typeface="+mn-cs"/>
              </a:rPr>
              <a:t>Irenaeus</a:t>
            </a:r>
            <a:r>
              <a:rPr lang="sv-SE" sz="1200" kern="1200" dirty="0" smtClean="0">
                <a:solidFill>
                  <a:schemeClr val="tx1"/>
                </a:solidFill>
                <a:effectLst/>
                <a:latin typeface="+mn-lt"/>
                <a:ea typeface="+mn-ea"/>
                <a:cs typeface="+mn-cs"/>
              </a:rPr>
              <a:t> av Lyons blir den förste kyrkofadern som förklarar att församlingen i Rom står över alla de andra kristna församlingarna på grund av dess "apostoliska auktoritet". Den romerska församlingens undervisning och tradition ska således utgöra norm för den kristna tron.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	År 200 Bibeln börjar översättas i olika språk.</a:t>
            </a:r>
          </a:p>
          <a:p>
            <a:endParaRPr lang="sv-SE" dirty="0"/>
          </a:p>
        </p:txBody>
      </p:sp>
      <p:sp>
        <p:nvSpPr>
          <p:cNvPr id="4" name="Platshållare för bildnummer 3"/>
          <p:cNvSpPr>
            <a:spLocks noGrp="1"/>
          </p:cNvSpPr>
          <p:nvPr>
            <p:ph type="sldNum" sz="quarter" idx="10"/>
          </p:nvPr>
        </p:nvSpPr>
        <p:spPr/>
        <p:txBody>
          <a:bodyPr/>
          <a:lstStyle/>
          <a:p>
            <a:fld id="{166F8258-B251-4DAA-B7E0-07C150A0B076}" type="slidenum">
              <a:rPr lang="sv-SE" smtClean="0"/>
              <a:t>3</a:t>
            </a:fld>
            <a:endParaRPr lang="sv-SE"/>
          </a:p>
        </p:txBody>
      </p:sp>
    </p:spTree>
    <p:extLst>
      <p:ext uri="{BB962C8B-B14F-4D97-AF65-F5344CB8AC3E}">
        <p14:creationId xmlns:p14="http://schemas.microsoft.com/office/powerpoint/2010/main" val="1643894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Tron på att Jesus är Messias och tron på hans budskap förvandlas successivt till en ny religion, kristendomen, med centrum i Rom. Den tar intryck av grekiska och romerska tankar och seder och tar alltmer avstånd från judendomen.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Församlingen är fortfarande en förföljd minoritet. Många av de mest trofasta kristna blir martyrer. Andra söker sig bort från samhället och blir eremiter och munkar.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Mot slutet av seklet har den nya religionen nått långt upp i Europa. De första kyrkobyggnaderna uppförs. Romarriket delas i en östromersk och en västromersk del.</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202 Den romerske kejsaren försöker ena Romarriket under en religion, dyrkan av den Obesegrade solen. Både judar och kristna vägrar och utsätts för våldsamma förföljelser. Trots det växer kyrkan snabbt.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220 Den romerske biskopen förklarar att Jesus föddes den 25 december.</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250 Kejsar </a:t>
            </a:r>
            <a:r>
              <a:rPr lang="sv-SE" sz="1200" kern="1200" dirty="0" err="1" smtClean="0">
                <a:solidFill>
                  <a:schemeClr val="tx1"/>
                </a:solidFill>
                <a:effectLst/>
                <a:latin typeface="+mn-lt"/>
                <a:ea typeface="+mn-ea"/>
                <a:cs typeface="+mn-cs"/>
              </a:rPr>
              <a:t>Decius</a:t>
            </a:r>
            <a:r>
              <a:rPr lang="sv-SE" sz="1200" kern="1200" dirty="0" smtClean="0">
                <a:solidFill>
                  <a:schemeClr val="tx1"/>
                </a:solidFill>
                <a:effectLst/>
                <a:latin typeface="+mn-lt"/>
                <a:ea typeface="+mn-ea"/>
                <a:cs typeface="+mn-cs"/>
              </a:rPr>
              <a:t> startar en blodig förföljelse av de kristna i ett försök att återinföra det gamla Roms seder. Han kräver att alla ska delta i de hedniska offren och de som lyder får ett certifikat. De som inte har certifikat förföljs</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257 Den romerske kejsaren </a:t>
            </a:r>
            <a:r>
              <a:rPr lang="sv-SE" sz="1200" kern="1200" dirty="0" err="1" smtClean="0">
                <a:solidFill>
                  <a:schemeClr val="tx1"/>
                </a:solidFill>
                <a:effectLst/>
                <a:latin typeface="+mn-lt"/>
                <a:ea typeface="+mn-ea"/>
                <a:cs typeface="+mn-cs"/>
              </a:rPr>
              <a:t>Valerianus</a:t>
            </a:r>
            <a:r>
              <a:rPr lang="sv-SE" sz="1200" kern="1200" dirty="0" smtClean="0">
                <a:solidFill>
                  <a:schemeClr val="tx1"/>
                </a:solidFill>
                <a:effectLst/>
                <a:latin typeface="+mn-lt"/>
                <a:ea typeface="+mn-ea"/>
                <a:cs typeface="+mn-cs"/>
              </a:rPr>
              <a:t> ger de kristna skulden för att riket drabbats av pest, jordbävningar och andra katastrofer. Därmed inleds tre års förföljelser av de kristna.</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260 Den nye kejsaren av Rom går emot sin företrädare och utfärdar ett toleransedikt som bland annat innebär att de kristna tillåts hålla gudstjänster. Den romerske biskopen/påven Dionysius rekonstruerar den romerska församlingen.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270 Den romerske prästen Valentine avrättas genom halshuggning sedan han trotsat kejsar Claudius förbud mot äktenskap och vigt par i hemlighet. Detta kommer senare att ge upphov till Valentindagen, Alla hjärtans dag.</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295 Termen "katolsk" (som betyder "universell" eller "</a:t>
            </a:r>
            <a:r>
              <a:rPr lang="sv-SE" sz="1200" kern="1200" dirty="0" err="1" smtClean="0">
                <a:solidFill>
                  <a:schemeClr val="tx1"/>
                </a:solidFill>
                <a:effectLst/>
                <a:latin typeface="+mn-lt"/>
                <a:ea typeface="+mn-ea"/>
                <a:cs typeface="+mn-cs"/>
              </a:rPr>
              <a:t>allmännerlig</a:t>
            </a:r>
            <a:r>
              <a:rPr lang="sv-SE" sz="1200" kern="1200" dirty="0" smtClean="0">
                <a:solidFill>
                  <a:schemeClr val="tx1"/>
                </a:solidFill>
                <a:effectLst/>
                <a:latin typeface="+mn-lt"/>
                <a:ea typeface="+mn-ea"/>
                <a:cs typeface="+mn-cs"/>
              </a:rPr>
              <a:t>") börjar användas om kyrkan.</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297 Diocletianus vill återuppliva Roms gamla religion för att stärka riket och inleder en blodig förföljelse av de kristna.</a:t>
            </a:r>
          </a:p>
          <a:p>
            <a:endParaRPr lang="sv-SE" dirty="0"/>
          </a:p>
        </p:txBody>
      </p:sp>
      <p:sp>
        <p:nvSpPr>
          <p:cNvPr id="4" name="Platshållare för bildnummer 3"/>
          <p:cNvSpPr>
            <a:spLocks noGrp="1"/>
          </p:cNvSpPr>
          <p:nvPr>
            <p:ph type="sldNum" sz="quarter" idx="10"/>
          </p:nvPr>
        </p:nvSpPr>
        <p:spPr/>
        <p:txBody>
          <a:bodyPr/>
          <a:lstStyle/>
          <a:p>
            <a:fld id="{166F8258-B251-4DAA-B7E0-07C150A0B076}" type="slidenum">
              <a:rPr lang="sv-SE" smtClean="0"/>
              <a:t>4</a:t>
            </a:fld>
            <a:endParaRPr lang="sv-SE"/>
          </a:p>
        </p:txBody>
      </p:sp>
    </p:spTree>
    <p:extLst>
      <p:ext uri="{BB962C8B-B14F-4D97-AF65-F5344CB8AC3E}">
        <p14:creationId xmlns:p14="http://schemas.microsoft.com/office/powerpoint/2010/main" val="1791211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Den framgångsrike generalen Konstantin, som anslutit sig till kristendomen, blir kejsare. Han utfärdar först ett dekret om tolerans gentemot de kristna och gör sedan kristendomen till romersk riksreligion. Snart har kyrkan förvandlats till en statlig institution som själv börjar förfölja och döda oliktänkande.</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Miljoner människor tvångsansluts. Man bygger stora katedraler där det tidigare stått hedniska tempel och endast präster tillåts förkunna Guds ord. Biskoparna träffas i en serie kyrkomöten för att skapa enighet i avgörande lärofrågor, främst rörande Guds, Kristi och den Heliga andens natur.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Konstantin gör Konstantinopel till ny huvudstad i det romerska imperiet och därmed blir biskopen i Rom mäktigast i Italien.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303 Den romerske kejsaren Diocletianus svär att utrota kristendomen och utfärdar det edikt som resulterar i den sista - och värsta - åtta år långa förföljelsen av de kristna. Han ger order om att deras samlingslokaler ska förstöras, deras heliga skrifter brännas, de kristna ska förlora sina medborgerliga rättigheter och prästerskapet ska fängslas och tvingas att offra till kejsaren.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310 </a:t>
            </a:r>
            <a:r>
              <a:rPr lang="sv-SE" sz="1200" kern="1200" dirty="0" err="1" smtClean="0">
                <a:solidFill>
                  <a:schemeClr val="tx1"/>
                </a:solidFill>
                <a:effectLst/>
                <a:latin typeface="+mn-lt"/>
                <a:ea typeface="+mn-ea"/>
                <a:cs typeface="+mn-cs"/>
              </a:rPr>
              <a:t>Arius</a:t>
            </a:r>
            <a:r>
              <a:rPr lang="sv-SE" sz="1200" kern="1200" dirty="0" smtClean="0">
                <a:solidFill>
                  <a:schemeClr val="tx1"/>
                </a:solidFill>
                <a:effectLst/>
                <a:latin typeface="+mn-lt"/>
                <a:ea typeface="+mn-ea"/>
                <a:cs typeface="+mn-cs"/>
              </a:rPr>
              <a:t>, en präst i den kristna församlingen i Alexandria, börjar predika att Kristus inte är av samma väsen som Fadern utan ett högre väsen skapat av Gud. Läran uppkallas efter honom och får namnet "arianism".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312 Den 32-årige Konstantin, kejsare över det östromerska riket sedan år 306, besegrar den västromerske kejsaren </a:t>
            </a:r>
            <a:r>
              <a:rPr lang="sv-SE" sz="1200" kern="1200" dirty="0" err="1" smtClean="0">
                <a:solidFill>
                  <a:schemeClr val="tx1"/>
                </a:solidFill>
                <a:effectLst/>
                <a:latin typeface="+mn-lt"/>
                <a:ea typeface="+mn-ea"/>
                <a:cs typeface="+mn-cs"/>
              </a:rPr>
              <a:t>Maxentius</a:t>
            </a:r>
            <a:r>
              <a:rPr lang="sv-SE" sz="1200" kern="1200" dirty="0" smtClean="0">
                <a:solidFill>
                  <a:schemeClr val="tx1"/>
                </a:solidFill>
                <a:effectLst/>
                <a:latin typeface="+mn-lt"/>
                <a:ea typeface="+mn-ea"/>
                <a:cs typeface="+mn-cs"/>
              </a:rPr>
              <a:t> och blir därmed härskare även över det västromerska riket. Eftersom han före det avgörande slaget haft en syn då han sett en Kristussymbol på himlen tror han att de kristnas Gud gett honom segern. Han ansluter sig till den kristna religionen och överlämnar </a:t>
            </a:r>
            <a:r>
              <a:rPr lang="sv-SE" sz="1200" kern="1200" dirty="0" err="1" smtClean="0">
                <a:solidFill>
                  <a:schemeClr val="tx1"/>
                </a:solidFill>
                <a:effectLst/>
                <a:latin typeface="+mn-lt"/>
                <a:ea typeface="+mn-ea"/>
                <a:cs typeface="+mn-cs"/>
              </a:rPr>
              <a:t>Lateranpalatset</a:t>
            </a:r>
            <a:r>
              <a:rPr lang="sv-SE" sz="1200" kern="1200" dirty="0" smtClean="0">
                <a:solidFill>
                  <a:schemeClr val="tx1"/>
                </a:solidFill>
                <a:effectLst/>
                <a:latin typeface="+mn-lt"/>
                <a:ea typeface="+mn-ea"/>
                <a:cs typeface="+mn-cs"/>
              </a:rPr>
              <a:t> till biskopen av Rom som biskopsresidens.</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313 Den västromerske kejsaren Konstantin utfärdar ediktet av Milano som inför religionsfrihet i Romarriket. Det innebär att alla religioner ska ha samma rättigheter. Därmed får kristendomen samma legala status som alla andra religioner, statens förföljelser upphör och de kristna återfår all egendom som konfiskerats under förföljelserna. Men samtidigt börjar kejsaren ingripa i den kristna församlingens angelägenheter.</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315 Det utbryter stridigheter inom kristenheten rörande Kristi väsen. Prästen </a:t>
            </a:r>
            <a:r>
              <a:rPr lang="sv-SE" sz="1200" kern="1200" dirty="0" err="1" smtClean="0">
                <a:solidFill>
                  <a:schemeClr val="tx1"/>
                </a:solidFill>
                <a:effectLst/>
                <a:latin typeface="+mn-lt"/>
                <a:ea typeface="+mn-ea"/>
                <a:cs typeface="+mn-cs"/>
              </a:rPr>
              <a:t>Arius</a:t>
            </a:r>
            <a:r>
              <a:rPr lang="sv-SE" sz="1200" kern="1200" dirty="0" smtClean="0">
                <a:solidFill>
                  <a:schemeClr val="tx1"/>
                </a:solidFill>
                <a:effectLst/>
                <a:latin typeface="+mn-lt"/>
                <a:ea typeface="+mn-ea"/>
                <a:cs typeface="+mn-cs"/>
              </a:rPr>
              <a:t> i Alexandria menar att Sonen, den </a:t>
            </a:r>
            <a:r>
              <a:rPr lang="sv-SE" sz="1200" kern="1200" dirty="0" err="1" smtClean="0">
                <a:solidFill>
                  <a:schemeClr val="tx1"/>
                </a:solidFill>
                <a:effectLst/>
                <a:latin typeface="+mn-lt"/>
                <a:ea typeface="+mn-ea"/>
                <a:cs typeface="+mn-cs"/>
              </a:rPr>
              <a:t>preexistente</a:t>
            </a:r>
            <a:r>
              <a:rPr lang="sv-SE" sz="1200" kern="1200" dirty="0" smtClean="0">
                <a:solidFill>
                  <a:schemeClr val="tx1"/>
                </a:solidFill>
                <a:effectLst/>
                <a:latin typeface="+mn-lt"/>
                <a:ea typeface="+mn-ea"/>
                <a:cs typeface="+mn-cs"/>
              </a:rPr>
              <a:t> Kristus, inte var av samma gudomliga väsen som Fadern utan det första av alla skapade väsen ("arianism"). </a:t>
            </a:r>
            <a:r>
              <a:rPr lang="sv-SE" sz="1200" kern="1200" dirty="0" err="1" smtClean="0">
                <a:solidFill>
                  <a:schemeClr val="tx1"/>
                </a:solidFill>
                <a:effectLst/>
                <a:latin typeface="+mn-lt"/>
                <a:ea typeface="+mn-ea"/>
                <a:cs typeface="+mn-cs"/>
              </a:rPr>
              <a:t>Athanasius</a:t>
            </a:r>
            <a:r>
              <a:rPr lang="sv-SE" sz="1200" kern="1200" dirty="0" smtClean="0">
                <a:solidFill>
                  <a:schemeClr val="tx1"/>
                </a:solidFill>
                <a:effectLst/>
                <a:latin typeface="+mn-lt"/>
                <a:ea typeface="+mn-ea"/>
                <a:cs typeface="+mn-cs"/>
              </a:rPr>
              <a:t>, senare biskop i Alexandria, menar att Kristus är alltigenom gudomlig.</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321 Kejsar Konstantin, som påverkas alltmer av den kristna kyrkan, förklarar att söndagen fortsättningsvis ska vara den officiella vilodagen. Han förbjuder allt arbete på söndagar</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324 Konstantin låter avrätta </a:t>
            </a:r>
            <a:r>
              <a:rPr lang="sv-SE" sz="1200" kern="1200" dirty="0" err="1" smtClean="0">
                <a:solidFill>
                  <a:schemeClr val="tx1"/>
                </a:solidFill>
                <a:effectLst/>
                <a:latin typeface="+mn-lt"/>
                <a:ea typeface="+mn-ea"/>
                <a:cs typeface="+mn-cs"/>
              </a:rPr>
              <a:t>Licinius</a:t>
            </a:r>
            <a:r>
              <a:rPr lang="sv-SE" sz="1200" kern="1200" dirty="0" smtClean="0">
                <a:solidFill>
                  <a:schemeClr val="tx1"/>
                </a:solidFill>
                <a:effectLst/>
                <a:latin typeface="+mn-lt"/>
                <a:ea typeface="+mn-ea"/>
                <a:cs typeface="+mn-cs"/>
              </a:rPr>
              <a:t> och blir ensam kejsare över hela Romarriket. Han beslutar att flytta det romerska rikets styre från Rom till den grekiska staden </a:t>
            </a:r>
            <a:r>
              <a:rPr lang="sv-SE" sz="1200" kern="1200" dirty="0" err="1" smtClean="0">
                <a:solidFill>
                  <a:schemeClr val="tx1"/>
                </a:solidFill>
                <a:effectLst/>
                <a:latin typeface="+mn-lt"/>
                <a:ea typeface="+mn-ea"/>
                <a:cs typeface="+mn-cs"/>
              </a:rPr>
              <a:t>Byzantion</a:t>
            </a:r>
            <a:r>
              <a:rPr lang="sv-SE" sz="1200" kern="1200" dirty="0" smtClean="0">
                <a:solidFill>
                  <a:schemeClr val="tx1"/>
                </a:solidFill>
                <a:effectLst/>
                <a:latin typeface="+mn-lt"/>
                <a:ea typeface="+mn-ea"/>
                <a:cs typeface="+mn-cs"/>
              </a:rPr>
              <a:t> (Istanbul). Vidare förbjuder han judar att bo i Jerusalem och att försöka omvända människor till den judiska tron.</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325 Med anledning av kyrkans interna tvister om Kristi person (människa och/eller gud?) sammankallar Konstantin biskoparna till ett kyrkomöte i </a:t>
            </a:r>
            <a:r>
              <a:rPr lang="sv-SE" sz="1200" kern="1200" dirty="0" err="1" smtClean="0">
                <a:solidFill>
                  <a:schemeClr val="tx1"/>
                </a:solidFill>
                <a:effectLst/>
                <a:latin typeface="+mn-lt"/>
                <a:ea typeface="+mn-ea"/>
                <a:cs typeface="+mn-cs"/>
              </a:rPr>
              <a:t>Nicaea</a:t>
            </a:r>
            <a:r>
              <a:rPr lang="sv-SE" sz="1200" kern="1200" dirty="0" smtClean="0">
                <a:solidFill>
                  <a:schemeClr val="tx1"/>
                </a:solidFill>
                <a:effectLst/>
                <a:latin typeface="+mn-lt"/>
                <a:ea typeface="+mn-ea"/>
                <a:cs typeface="+mn-cs"/>
              </a:rPr>
              <a:t> för att slå fast den kristna trosläran och få enighet i riket. Inga judekristna biskopar tillåts delta. Kyrkomötet fördömer arianerna (som förnekar Kristi fullständiga gudomlighet) som kättare. Medan den arianska uppfattningen är att "det fanns en tid då Sonen icke fanns", slår man fast att Gud Fadern och Gud Sonen är av samma substans och har existerat tillsammans i evighet. Kyrkomötet stadfäster också treenighetsläran och de biskopar som inte accepterar denna lära hotas med dödsstraff. Vidare fastslår man datum för påsken.</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391 Kejsare </a:t>
            </a:r>
            <a:r>
              <a:rPr lang="sv-SE" sz="1200" kern="1200" dirty="0" err="1" smtClean="0">
                <a:solidFill>
                  <a:schemeClr val="tx1"/>
                </a:solidFill>
                <a:effectLst/>
                <a:latin typeface="+mn-lt"/>
                <a:ea typeface="+mn-ea"/>
                <a:cs typeface="+mn-cs"/>
              </a:rPr>
              <a:t>Theodosius</a:t>
            </a:r>
            <a:r>
              <a:rPr lang="sv-SE" sz="1200" kern="1200" dirty="0" smtClean="0">
                <a:solidFill>
                  <a:schemeClr val="tx1"/>
                </a:solidFill>
                <a:effectLst/>
                <a:latin typeface="+mn-lt"/>
                <a:ea typeface="+mn-ea"/>
                <a:cs typeface="+mn-cs"/>
              </a:rPr>
              <a:t> I gör kristendomen till Romarrikets officiella religion och utfärdar totalförbud mot alla andra religioner. Han beordrar att alla icke-kristna skrifter ska förstöras vilket resulterar i att ett av världens sju underverk, biblioteket i Alexandria med tusentals antika skrifter, bränns ner.</a:t>
            </a:r>
          </a:p>
          <a:p>
            <a:endParaRPr lang="sv-SE" dirty="0"/>
          </a:p>
        </p:txBody>
      </p:sp>
      <p:sp>
        <p:nvSpPr>
          <p:cNvPr id="4" name="Platshållare för bildnummer 3"/>
          <p:cNvSpPr>
            <a:spLocks noGrp="1"/>
          </p:cNvSpPr>
          <p:nvPr>
            <p:ph type="sldNum" sz="quarter" idx="10"/>
          </p:nvPr>
        </p:nvSpPr>
        <p:spPr/>
        <p:txBody>
          <a:bodyPr/>
          <a:lstStyle/>
          <a:p>
            <a:fld id="{166F8258-B251-4DAA-B7E0-07C150A0B076}" type="slidenum">
              <a:rPr lang="sv-SE" smtClean="0"/>
              <a:t>5</a:t>
            </a:fld>
            <a:endParaRPr lang="sv-SE"/>
          </a:p>
        </p:txBody>
      </p:sp>
    </p:spTree>
    <p:extLst>
      <p:ext uri="{BB962C8B-B14F-4D97-AF65-F5344CB8AC3E}">
        <p14:creationId xmlns:p14="http://schemas.microsoft.com/office/powerpoint/2010/main" val="935499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dirty="0" smtClean="0">
                <a:solidFill>
                  <a:schemeClr val="tx1"/>
                </a:solidFill>
                <a:effectLst/>
                <a:latin typeface="+mn-lt"/>
                <a:ea typeface="+mn-ea"/>
                <a:cs typeface="+mn-cs"/>
              </a:rPr>
              <a:t>År 401-500</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Den romerske biskopen Leo I börjar skapa det som sedermera blir medeltidskyrkan. Han förklarar att biskopen i Rom är aposteln Petrus efterträdare och därmed hela kristenhetens överhuvud. Kyrkomötet i Kalcedon ger honom och hans efterträdare titeln "påve".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Gamla och Nya testamentet översätts till latin. </a:t>
            </a:r>
          </a:p>
          <a:p>
            <a:r>
              <a:rPr lang="sv-SE" sz="1200" b="1"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År 451 Det fjärde ekumeniska kyrkomötet i Kalcedon förklarar att Jesus var både sann människa och sann Gud. Resultatet blir en schism mellan de österländska kyrkorna och den västliga katolska kyrkan. Konstantinopel och Jerusalem blir patriarkat. Kyrkomötet beslutar om följande rangordning mellan det romerska imperiets fem patriarkat: Rom, Konstantinopel, Alexandria, syriska Antiokia och Jerusalem, den s.k. </a:t>
            </a:r>
            <a:r>
              <a:rPr lang="sv-SE" sz="1200" kern="1200" dirty="0" err="1" smtClean="0">
                <a:solidFill>
                  <a:schemeClr val="tx1"/>
                </a:solidFill>
                <a:effectLst/>
                <a:latin typeface="+mn-lt"/>
                <a:ea typeface="+mn-ea"/>
                <a:cs typeface="+mn-cs"/>
              </a:rPr>
              <a:t>pentarkin</a:t>
            </a:r>
            <a:r>
              <a:rPr lang="sv-SE" sz="1200" kern="1200" dirty="0" smtClean="0">
                <a:solidFill>
                  <a:schemeClr val="tx1"/>
                </a:solidFill>
                <a:effectLst/>
                <a:latin typeface="+mn-lt"/>
                <a:ea typeface="+mn-ea"/>
                <a:cs typeface="+mn-cs"/>
              </a:rPr>
              <a:t>.</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500 Vid sekelskiftet finns bibeln helt eller delvis översatt till 13 språk.</a:t>
            </a:r>
          </a:p>
          <a:p>
            <a:r>
              <a:rPr lang="sv-SE" sz="1200" kern="1200" dirty="0" smtClean="0">
                <a:solidFill>
                  <a:schemeClr val="tx1"/>
                </a:solidFill>
                <a:effectLst/>
                <a:latin typeface="+mn-lt"/>
                <a:ea typeface="+mn-ea"/>
                <a:cs typeface="+mn-cs"/>
              </a:rPr>
              <a:t>_______________________________________________________________________</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År 501-600</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Kristendomen sprider sig i hela Mellanöstern. I Europa ökar den romersk-katolska kyrkans. Grunden läggs till det medeltida påvedömet. Kyrka och stat flätas nu samman alltmer.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570 Muhammed (Islams stamfader) föds.</a:t>
            </a:r>
          </a:p>
          <a:p>
            <a:r>
              <a:rPr lang="sv-SE" sz="1200" kern="1200" dirty="0" smtClean="0">
                <a:solidFill>
                  <a:schemeClr val="tx1"/>
                </a:solidFill>
                <a:effectLst/>
                <a:latin typeface="+mn-lt"/>
                <a:ea typeface="+mn-ea"/>
                <a:cs typeface="+mn-cs"/>
              </a:rPr>
              <a:t>_______________________________________________________________________</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År 601-700 </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Den romerska kyrkan växer i makt och prestige i Europa. Klyftan mellan de kristna kyrkorna i öst (med centrum i Konstantinopel) och väst (med centrum i Rom) ökar. Östkyrkan erkänner inte påvens överhöghet. Västkyrkan breder ut sig i Västeuropa medan östkyrkan sprider sig upp över Östeuropa. </a:t>
            </a:r>
          </a:p>
          <a:p>
            <a:r>
              <a:rPr lang="sv-SE" sz="1200" kern="1200" dirty="0" smtClean="0">
                <a:solidFill>
                  <a:schemeClr val="tx1"/>
                </a:solidFill>
                <a:effectLst/>
                <a:latin typeface="+mn-lt"/>
                <a:ea typeface="+mn-ea"/>
                <a:cs typeface="+mn-cs"/>
              </a:rPr>
              <a:t>I Mellanöstern uppstår islam och arabiska muslimska styrkor erövrar Palestina, Syrien, Egypten, Karthago och Nordafrika.</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692 Kyrkomötet i Konstantinopel ökar klyftan mellan den katolska kyrkans östra och västra delar</a:t>
            </a:r>
          </a:p>
          <a:p>
            <a:r>
              <a:rPr lang="sv-SE" sz="1200" kern="1200" dirty="0" smtClean="0">
                <a:solidFill>
                  <a:schemeClr val="tx1"/>
                </a:solidFill>
                <a:effectLst/>
                <a:latin typeface="+mn-lt"/>
                <a:ea typeface="+mn-ea"/>
                <a:cs typeface="+mn-cs"/>
              </a:rPr>
              <a:t>_______________________________________________________________________</a:t>
            </a:r>
          </a:p>
          <a:p>
            <a:r>
              <a:rPr lang="sv-SE" sz="1200" b="1"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År 701-800</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De östromerska biskoparna fördömer tillbedjan av helgonbilder i kyrkorna, medan påven stöder det.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Den romerska kyrkans politiska makt växer, särskilt i Tyskland, där invånarna tvingas "bli kristna" under dödshot. Frankerna invaderar Italien och skänker mark till kyrkan som upprättar påvestaterna.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Nordborna får kontakt med den romersk-katolska kristendomen genom vikingarnas expeditioner och genom trälar som man för med sig tillbaka hit. Det händer också att vikingar låter sig döpas till den nya läran.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725 "ikonoklastiska kontroversen", "bildstriden"</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787 Det sjunde ekumeniska kyrkomötet godkänner vördnad men inte dyrkan av statyer och målningar i kyrkobyggnaderna. Detta är det sista ekumeniska kyrkomötet som accepteras som auktoritativt av både romersk-katolska och </a:t>
            </a:r>
            <a:r>
              <a:rPr lang="sv-SE" sz="1200" kern="1200" dirty="0" err="1" smtClean="0">
                <a:solidFill>
                  <a:schemeClr val="tx1"/>
                </a:solidFill>
                <a:effectLst/>
                <a:latin typeface="+mn-lt"/>
                <a:ea typeface="+mn-ea"/>
                <a:cs typeface="+mn-cs"/>
              </a:rPr>
              <a:t>öst-ortodoxa</a:t>
            </a:r>
            <a:r>
              <a:rPr lang="sv-SE" sz="1200" kern="1200" dirty="0" smtClean="0">
                <a:solidFill>
                  <a:schemeClr val="tx1"/>
                </a:solidFill>
                <a:effectLst/>
                <a:latin typeface="+mn-lt"/>
                <a:ea typeface="+mn-ea"/>
                <a:cs typeface="+mn-cs"/>
              </a:rPr>
              <a:t> kyrkor.</a:t>
            </a:r>
          </a:p>
          <a:p>
            <a:r>
              <a:rPr lang="sv-SE" sz="1200" kern="1200" dirty="0" smtClean="0">
                <a:solidFill>
                  <a:schemeClr val="tx1"/>
                </a:solidFill>
                <a:effectLst/>
                <a:latin typeface="+mn-lt"/>
                <a:ea typeface="+mn-ea"/>
                <a:cs typeface="+mn-cs"/>
              </a:rPr>
              <a:t>_______________________________________________________________________</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År 801-900</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Missionsarbetet bland de europeiska och slaviska folken utökas. Kristendomen införs på Balkan och i det stora ryska riket. Romersk-katolska missionärer från Tyskland och England når Skandinavien. Samtidigt breder korruptionen ut sig inom den romerska kyrkan. </a:t>
            </a:r>
          </a:p>
          <a:p>
            <a:r>
              <a:rPr lang="sv-SE" sz="1200" kern="1200" dirty="0" smtClean="0">
                <a:solidFill>
                  <a:schemeClr val="tx1"/>
                </a:solidFill>
                <a:effectLst/>
                <a:latin typeface="+mn-lt"/>
                <a:ea typeface="+mn-ea"/>
                <a:cs typeface="+mn-cs"/>
              </a:rPr>
              <a:t>_______________________________________________________________________</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År 901-1000</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Hela Europa har anslutits till den romersk-katolska kyrkan, som fortfarande lider av svår korruption. Påvarna tillsätts ofta av stridande furstar och efterträder varandra i snabb följd. De flesta slutar sin karriär genom att avsättas, fängslas eller mördas. Kyrkan </a:t>
            </a:r>
            <a:r>
              <a:rPr lang="sv-SE" sz="1200" kern="1200" dirty="0" err="1" smtClean="0">
                <a:solidFill>
                  <a:schemeClr val="tx1"/>
                </a:solidFill>
                <a:effectLst/>
                <a:latin typeface="+mn-lt"/>
                <a:ea typeface="+mn-ea"/>
                <a:cs typeface="+mn-cs"/>
              </a:rPr>
              <a:t>förter</a:t>
            </a:r>
            <a:r>
              <a:rPr lang="sv-SE" sz="1200" kern="1200" dirty="0" smtClean="0">
                <a:solidFill>
                  <a:schemeClr val="tx1"/>
                </a:solidFill>
                <a:effectLst/>
                <a:latin typeface="+mn-lt"/>
                <a:ea typeface="+mn-ea"/>
                <a:cs typeface="+mn-cs"/>
              </a:rPr>
              <a:t> inte längre några likheter med den skara troende som tusen år tidigare samlats i Jerusalem för att invänta Messias återkomst och upprättandet av Guds rike.</a:t>
            </a:r>
          </a:p>
          <a:p>
            <a:r>
              <a:rPr lang="sv-SE" sz="1200" kern="1200" dirty="0" smtClean="0">
                <a:solidFill>
                  <a:schemeClr val="tx1"/>
                </a:solidFill>
                <a:effectLst/>
                <a:latin typeface="+mn-lt"/>
                <a:ea typeface="+mn-ea"/>
                <a:cs typeface="+mn-cs"/>
              </a:rPr>
              <a:t>_______________________________________________________________________</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År 1001-1100</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Stridigheterna inom kyrkan fortsätter. Det blir en avgörande brytning mellan de kyrkliga ledarna i öst och väst - mellan patriarken i Konstantinopel och påven i Rom. Kristenheten delas upp i en västlig (latinspråkig katolsk) och en östlig (grekiskspråkig ortodox) del.</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I slutet av seklet startar det första korståget för att erövra Jerusalem och driva bort muslimer och judar.</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1054 "Den stora schismen" mellan kyrkorna i öst och väst - mellan påven i Rom och patriarken i Konstantinopel - uppstår på grund av teologiska men också politiska och kulturella meningsskiljaktigheter.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1096 Det första av totalt sju korståg med syfte att återerövra "den heliga graven", Jerusalem och Palestina ("det heliga landet"). De enda överlevande är de som accepterar att bli tvångsdöpta.  - Fanatiska "kristna" över hela Europa beger sig österut och plundrar, </a:t>
            </a:r>
            <a:r>
              <a:rPr lang="sv-SE" sz="1200" kern="1200" dirty="0" err="1" smtClean="0">
                <a:solidFill>
                  <a:schemeClr val="tx1"/>
                </a:solidFill>
                <a:effectLst/>
                <a:latin typeface="+mn-lt"/>
                <a:ea typeface="+mn-ea"/>
                <a:cs typeface="+mn-cs"/>
              </a:rPr>
              <a:t>tvångsdöper</a:t>
            </a:r>
            <a:r>
              <a:rPr lang="sv-SE" sz="1200" kern="1200" dirty="0" smtClean="0">
                <a:solidFill>
                  <a:schemeClr val="tx1"/>
                </a:solidFill>
                <a:effectLst/>
                <a:latin typeface="+mn-lt"/>
                <a:ea typeface="+mn-ea"/>
                <a:cs typeface="+mn-cs"/>
              </a:rPr>
              <a:t> och mördar. Tiotusentals judar mördas av härjande korsfarare på deras väg genom Frankrike och Tyskland.</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1099 Efter en månads belägring intar korsriddarna Jerusalem, de bränner ner synagogor och moskéer och slaktar cirka 40 000 av stadens judiska och muslimska invånare. En historieskrivare berättar efteråt att "staden var fylld av lik och blod". Bland annat tvingar man in judar i en synagoga och bränner dem levande. _______________________________________________________________________</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År 1101-1200</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Påvarna startar flera korståg för att erövra Palestina och Jerusalem. Människor ur alla samhällsklasser sällar sig till korsfararna. De flesta korstågen misslyckas.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Den romersk-katolska kyrkan etablerar sig i hela Skandinavien.</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På flera platser i Europa uppstår nu reformrörelser som förkastar den katolska kyrkans traditioner och prästerskapets rikedom och slapphet. Man vill se en återgång till den ursprungliga kristna tron. Kyrkan svarar med att förfölja rörelsernas medlemmar, och ledarna grips och bränns levande på bål.</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1184 Kyrkan inrättar inkvisitionen - en kyrklig domstol med uppgift att spåra upp och döma oliktänkande till straff som sedan verkställdes av statsmakten. Inkvisitionsdomstolar införs i det ena stiftet efter det andra.</a:t>
            </a:r>
          </a:p>
          <a:p>
            <a:r>
              <a:rPr lang="sv-SE" sz="1200" kern="1200" dirty="0" smtClean="0">
                <a:solidFill>
                  <a:schemeClr val="tx1"/>
                </a:solidFill>
                <a:effectLst/>
                <a:latin typeface="+mn-lt"/>
                <a:ea typeface="+mn-ea"/>
                <a:cs typeface="+mn-cs"/>
              </a:rPr>
              <a:t>_______________________________________________________________________</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År 1201-1300</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Påvedömet når sin största makt och startar ytterligare korståg för att "befria" Palestina från judar och muslimer. Dessutom genomförs korståg för att befria Europa från alla som har en annan tro än den tillåtna romersk-katolska.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Inkvisitionen, den kyrkliga domstolen, griper, torterar och mördar tusentals djupt troende människor som vågar kritisera den rika kyrkan och det korrumperade prästerskapet och strävar efter att följa Jesu ord i stället för den institutionaliserade kyrkans lärosatser. </a:t>
            </a:r>
          </a:p>
          <a:p>
            <a:r>
              <a:rPr lang="sv-SE" sz="1200" kern="1200" dirty="0" smtClean="0">
                <a:solidFill>
                  <a:schemeClr val="tx1"/>
                </a:solidFill>
                <a:effectLst/>
                <a:latin typeface="+mn-lt"/>
                <a:ea typeface="+mn-ea"/>
                <a:cs typeface="+mn-cs"/>
              </a:rPr>
              <a:t>_______________________________________________________________________</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År 1301-1400</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Påvedömet börjar förlora sin politiska makt och blir så impopulärt att påvarna tar sin tillflykt till franska Avignon och vistas där större delen av seklet. Så inleds den stora schismen med flera konkurrerande påvar.</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1344</a:t>
            </a:r>
            <a:r>
              <a:rPr lang="sv-SE" sz="1200" kern="1200" dirty="0" smtClean="0">
                <a:solidFill>
                  <a:schemeClr val="tx1"/>
                </a:solidFill>
                <a:effectLst/>
                <a:latin typeface="+mn-lt"/>
                <a:ea typeface="+mn-ea"/>
                <a:cs typeface="+mn-cs"/>
              </a:rPr>
              <a:t> I Sverige upplever Birgitta Birgersdotter kallelsen att vara "Kristi brud och språkrör". I drömmar och syner tycker hon sig samtala med Jesus och änglar. Hennes rykte sprider sig vida omkring.</a:t>
            </a:r>
          </a:p>
          <a:p>
            <a:r>
              <a:rPr lang="sv-SE" sz="1200" kern="1200" dirty="0" smtClean="0">
                <a:solidFill>
                  <a:schemeClr val="tx1"/>
                </a:solidFill>
                <a:effectLst/>
                <a:latin typeface="+mn-lt"/>
                <a:ea typeface="+mn-ea"/>
                <a:cs typeface="+mn-cs"/>
              </a:rPr>
              <a:t>_______________________________________________________________________</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År 1401-1500</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Under den stora schismen håller den romersk-katolska kyrkan en serie kyrkomöten i syfte att reformera kyrkan, men man uppnår inte mycket. Kyrkans moraliska sönderfall med korruption och nepotism fortsätter. Reformatoriska rörelser uppstår.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Samtidigt inträffar andra avgörande händelser. Turkarna erövrar Konstantinopel och det strömmar in en våg av lärda män från öster. Kolumbus seglar till Amerika. Katolicismen sprids via spansk och portugisisk kolonisation till Latinamerika, Afrika och Indien.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Renässansen börjar. Donatello, Michelangelo, Botticelli, Leonardo da Vinci och andra skapar konstverk med kristna teman.</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1414 Synoden i Konstanz inleds. Man försöker göra slut på "den stora schismen" inom kyrkan, som lett till att kyrkan nu har tre rivaliserande påvar.</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1417 Den stora schismen inom kyrkan avslutas äntligen då kyrkomötet i Konstanz avsätter alla de tre konkurrerande påvarna och utser Martin V till påve.</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1438 Johann Gutenberg uppfinner tryckpressen. Uppfinningen kommer att ge möjlighet att sprida nya tankar och åstadkomma omfattande förändringar inom politik och teologi.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1453 Det osmanska rikets härskare, intar Konstantinopel och förvandlar staden till osmansk huvudstad. Därmed är det slut på det bysantinska (östromerska) väldet. Det turkiska namnet på staden blir Istanbul.</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1455 Gutenberg trycker den första bibeln. Tryckkonsten bidrar till att göra bibeln tillgänglig för både präster och lekmän, vilket blir avgörande för den kommande protestantiska reformationen.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1470 I Sverige blir Jakob </a:t>
            </a:r>
            <a:r>
              <a:rPr lang="sv-SE" sz="1200" kern="1200" dirty="0" err="1" smtClean="0">
                <a:solidFill>
                  <a:schemeClr val="tx1"/>
                </a:solidFill>
                <a:effectLst/>
                <a:latin typeface="+mn-lt"/>
                <a:ea typeface="+mn-ea"/>
                <a:cs typeface="+mn-cs"/>
              </a:rPr>
              <a:t>Ulvsson</a:t>
            </a:r>
            <a:r>
              <a:rPr lang="sv-SE" sz="1200" kern="1200" dirty="0" smtClean="0">
                <a:solidFill>
                  <a:schemeClr val="tx1"/>
                </a:solidFill>
                <a:effectLst/>
                <a:latin typeface="+mn-lt"/>
                <a:ea typeface="+mn-ea"/>
                <a:cs typeface="+mn-cs"/>
              </a:rPr>
              <a:t> ärkebiskop och förblir den svenska kyrkans ledare i 45 år. Han kommer att påverka kyrkan mer än de flesta av sina företrädare</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1477 Det svenska kyrkomötet och påven ger tillstånd till grundandet av ett universitet i Uppsala, det första i Skandinavien.</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1484 Påven Innocentius VII fördömer trolldom och ger häxor skulden för pest och oväder. Han förklarar att avfälliga kristna inlett sexuella förbindelser med häxor och att häxors förbannelser skadade män, kvinnor, barn och djur. Påven ger därför befallning om förföljelse av alla häxor.</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1492 Spaniens kung och drottning ger Kristoffer Kolumbus i uppdrag att hitta en västlig väg till Asien (via Atlanten). Kolumbus ser sig som missionär, en "Kristusbärare" som ska föra Kristus över havet till människor som aldrig hört evangeliet. I stället för Asien når han den amerikanska kontinenten, vilket blir inledningen till en ny tid av forskningsresor och kristen expansion. Men den amerikanska urbefolkningens möte med de s.k. "kristna" och "kristendomen" blev knappast positivt... </a:t>
            </a:r>
            <a:endParaRPr lang="sv-SE" sz="1200" kern="1200" dirty="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166F8258-B251-4DAA-B7E0-07C150A0B076}" type="slidenum">
              <a:rPr lang="sv-SE" smtClean="0"/>
              <a:t>6</a:t>
            </a:fld>
            <a:endParaRPr lang="sv-SE"/>
          </a:p>
        </p:txBody>
      </p:sp>
    </p:spTree>
    <p:extLst>
      <p:ext uri="{BB962C8B-B14F-4D97-AF65-F5344CB8AC3E}">
        <p14:creationId xmlns:p14="http://schemas.microsoft.com/office/powerpoint/2010/main" val="2505081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Reformationen inleds, till en början i syfte att åstadkomma en reform av den romersk-katolska kyrkans liv och lära. Den västliga kyrkan splittras i en katolsk och en protestantisk del. Katoliker och protestanter förföljer och mördar varandra.</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Bibeln översätts till olika språk och tack vare boktryckarkonsten påskyndas reformationens utbredning över Europa.</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1501 Kyrkan befaller att böcker som ifrågasätter påvens auktoritet ska brännas.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1508 Munken Martin Luther får uppenbarelsen att en människa blir frälst enbart genom tro på Kristus, inte på grund av gärningar eller sakrament.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1511 Martin Luther blir professor vid universitetet i Wittenberg.</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1516 Den svenske Olov Petterson, vars namn latiniserats till Olaus Petri, skriver in sig vid universitet i Wittenberg.</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1519 Olaus Petri återvänder till Sverige efter att ha studerat för Martin Luther i Wittenberg, och tagit djupt intryck av den lutherska kristendomssynen. Här börjar han förkunna budskapet om "frälsning av nåd allena" genom Kristus.</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1520 Luther publicerar "Kyrkans babyloniska fångenskap" där han hävdar att påvedömet har hållit kyrkan fången i 1000 år och korrumperat tro, moral och ritualer. Påven Leo X fördömer Martin Luther för kätteri på 41 punkter och stämplar honom som den romersk-katolska kyrkans fiende.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1523 I sin avhandling "Att Jesus Kristus föddes som jude" reagerar Martin Luther mot den hårda behandlingen av judarna.</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1524 Sveriges kung Gustav Vasa utnämner lutheranen Olaus Petri till präst i Stockholms domkyrka och låter honom predika den lutherska läran. Olaus har studerat i Wittenberg för Luther.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1526 Efter bara ett års arbete är Olaus Petri och den evangelisk-lutherske reformatorn Laurentius Andrae färdiga med sin översättning till svenska av Nya testamentet</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1527 Sverige ansluter sig officiellt till den evangelisk-lutherska protestantismen och reformatorerna får tillstånd att förkunna i landet. Riksdagen beslutar att Guds ord ska predikas på svenska. Prästernas celibat avskaffas. Kung Gustav Vasa utser sig själv till kyrkans högste styresman i stället för påven i Rom och kyrkan blir en statskyrka, helt underordnad staten. Riksdagen ger kungen rätt att dra in biskoparnas slott och klostrens överflödiga egendom, och genom olika pålagor neutraliserar han klostrens makt och inflytande samt konfiskerar kyrklig egendom. Mängder av katolska skrifter förstörs. Genom att styra biskopsvalen understödjer han och skärper kritiken mot påvestolen.</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1530 I Sverige ger Olaus Petri ut "Den svenska mässan", den första svenska kyrkohandboken med ordningarna för alla slags gudstjänster. Den latinska mässan förbjuds i Stockholm. Laurentius Petri väljs till ärkebiskop utan påvlig bekräftelse och därmed bryter den svenska kyrkan slutgiltigt med Rom. Det första svenska psalmhäftet trycks. </a:t>
            </a:r>
          </a:p>
          <a:p>
            <a:endParaRPr lang="sv-SE" dirty="0"/>
          </a:p>
        </p:txBody>
      </p:sp>
      <p:sp>
        <p:nvSpPr>
          <p:cNvPr id="4" name="Platshållare för bildnummer 3"/>
          <p:cNvSpPr>
            <a:spLocks noGrp="1"/>
          </p:cNvSpPr>
          <p:nvPr>
            <p:ph type="sldNum" sz="quarter" idx="10"/>
          </p:nvPr>
        </p:nvSpPr>
        <p:spPr/>
        <p:txBody>
          <a:bodyPr/>
          <a:lstStyle/>
          <a:p>
            <a:fld id="{166F8258-B251-4DAA-B7E0-07C150A0B076}" type="slidenum">
              <a:rPr lang="sv-SE" smtClean="0"/>
              <a:t>7</a:t>
            </a:fld>
            <a:endParaRPr lang="sv-SE"/>
          </a:p>
        </p:txBody>
      </p:sp>
    </p:spTree>
    <p:extLst>
      <p:ext uri="{BB962C8B-B14F-4D97-AF65-F5344CB8AC3E}">
        <p14:creationId xmlns:p14="http://schemas.microsoft.com/office/powerpoint/2010/main" val="946050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mn-lt"/>
                <a:ea typeface="+mn-ea"/>
                <a:cs typeface="+mn-cs"/>
              </a:rPr>
              <a:t>Många europeiska länder ansluter sig till protestantismen medan andra försöker hålla fast vid den romersk-katolska läran. Resultatet blir religionskrig och förföljelser.</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1686 I Sverige ställs kyrkan helt under kungamakten. Kungen får frihet att utnämna biskopar. Alla svenska medborgare är tvungna att tillhöra Svenska kyrkan vare sig man är troende eller ej. Den som vägrar landsförvisas. Alla barn ska döpas och därmed automatiskt bli medlemmar av Svenska kyrkan inom åtta dagar efter födseln.</a:t>
            </a:r>
          </a:p>
          <a:p>
            <a:r>
              <a:rPr lang="sv-SE" sz="1200" kern="1200" dirty="0" smtClean="0">
                <a:solidFill>
                  <a:schemeClr val="tx1"/>
                </a:solidFill>
                <a:effectLst/>
                <a:latin typeface="+mn-lt"/>
                <a:ea typeface="+mn-ea"/>
                <a:cs typeface="+mn-cs"/>
              </a:rPr>
              <a:t>_______________________________________________________________________</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År 1701-1800</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År 1781 Religionsfrihet införs i Sverige. Det blir möjligt för judar att invandra till Sverige och utländska katoliker tillåts bilda församlingar, ha egna kyrkor, fira gudstjänst offentligt och uppfostra sina barn till katoliker. De tillåts däremot inte inneha statliga tjänster - och svenskar är förbjudna att övergå till katolska kyrkan och bevista den katolska mässan.</a:t>
            </a:r>
          </a:p>
          <a:p>
            <a:r>
              <a:rPr lang="sv-SE" sz="1200" kern="1200" dirty="0" smtClean="0">
                <a:solidFill>
                  <a:schemeClr val="tx1"/>
                </a:solidFill>
                <a:effectLst/>
                <a:latin typeface="+mn-lt"/>
                <a:ea typeface="+mn-ea"/>
                <a:cs typeface="+mn-cs"/>
              </a:rPr>
              <a:t>_______________________________________________________________________</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År 1801-1900</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Protestantisk mission bedrivs runtom i världen och Bibeln översätts till mängder av språk. Kristna engagerar sig i frågor rörande slaveriet, nykterhet, fängelser och undervisning. Profetiorna om Jesu återkomst aktualiseras.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Nya vetenskapliga upptäckter resulterar i konflikt mellan vetenskap och religion. Bibelns trovärdighet ifrågasätts.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Olika väckelserörelser når Sverige och skapar oro inom den lutherska statskyrkan. Många lämnar Svenska kyrkan och startar fria församlingar.</a:t>
            </a:r>
          </a:p>
          <a:p>
            <a:r>
              <a:rPr lang="sv-SE" sz="1200" kern="1200" dirty="0" smtClean="0">
                <a:solidFill>
                  <a:schemeClr val="tx1"/>
                </a:solidFill>
                <a:effectLst/>
                <a:latin typeface="+mn-lt"/>
                <a:ea typeface="+mn-ea"/>
                <a:cs typeface="+mn-cs"/>
              </a:rPr>
              <a:t>_______________________________________________________________________</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År 1801-1900</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Mäktiga ateistiska stater uppstår och kollapsar. I två världskrig slåss Europas "kristna" nationer mot varandra. Efter andra världskrigets massmord på judar får judarna ett eget land. Mot slutet av seklet förenas de europeiska länderna i en ekonomisk, politisk och militär union.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Missionärer når praktiskt taget vartenda område i världen och 95 procent av mänskligheten kan läsa Bibeln på sitt eget språk. Karismatiska kristna rörelser uppstår.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Internet och massmedia ger nya sätt att sprida evangeliet.</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1925 I Sverige samlar det ekumeniska mötet "Stockholm 1925 – The Universal Conference on Life and </a:t>
            </a:r>
            <a:r>
              <a:rPr lang="sv-SE" sz="1200" kern="1200" dirty="0" err="1" smtClean="0">
                <a:solidFill>
                  <a:schemeClr val="tx1"/>
                </a:solidFill>
                <a:effectLst/>
                <a:latin typeface="+mn-lt"/>
                <a:ea typeface="+mn-ea"/>
                <a:cs typeface="+mn-cs"/>
              </a:rPr>
              <a:t>Work</a:t>
            </a:r>
            <a:r>
              <a:rPr lang="sv-SE" sz="1200" kern="1200" dirty="0" smtClean="0">
                <a:solidFill>
                  <a:schemeClr val="tx1"/>
                </a:solidFill>
                <a:effectLst/>
                <a:latin typeface="+mn-lt"/>
                <a:ea typeface="+mn-ea"/>
                <a:cs typeface="+mn-cs"/>
              </a:rPr>
              <a:t>", under ledning av ärkebiskop Nathan Söderblom, protestantiska och ortodoxa kyrkor från öst och väst. En ekumenisk rörelse börjar växa fram.</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1933 I Tyskland inleds de nazistiska förföljelser som under 12 år framåt kommer att leda till döden för många miljoner judar och kristna.</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1939 Andra världskriget utbryter och pågår i sex år. Miljoner judar och andra minoriteter som Jehovas vittnen, zigenare </a:t>
            </a:r>
            <a:r>
              <a:rPr lang="sv-SE" sz="1200" kern="1200" dirty="0" err="1" smtClean="0">
                <a:solidFill>
                  <a:schemeClr val="tx1"/>
                </a:solidFill>
                <a:effectLst/>
                <a:latin typeface="+mn-lt"/>
                <a:ea typeface="+mn-ea"/>
                <a:cs typeface="+mn-cs"/>
              </a:rPr>
              <a:t>etc</a:t>
            </a:r>
            <a:r>
              <a:rPr lang="sv-SE" sz="1200" kern="1200" dirty="0" smtClean="0">
                <a:solidFill>
                  <a:schemeClr val="tx1"/>
                </a:solidFill>
                <a:effectLst/>
                <a:latin typeface="+mn-lt"/>
                <a:ea typeface="+mn-ea"/>
                <a:cs typeface="+mn-cs"/>
              </a:rPr>
              <a:t> mördas under den nazistiska Förintelsen. En del kristna dör som martyrer i Förintelsen, medan andra gömmer judar eller gör motstånd på annat sätt. 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1951 I Sverige införs religionsfrihetslagen som klargör att Svenska kyrkan är ett trossamfund och inte en del av statsapparaten. Frikyrkorna blir i flera avseenden jämställda med Svenska kyrkan, till exempel när det gäller vigsel och begravning. Varje svensk får rätt att utträda ur Svenska kyrkan utan att inträda i annat samfund - eller anta vilken religion han/hon önskar.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1963 Baptistpastorn Martin Luther King leder en marsch mot Washington och stöder sig på Jesu undervisning i en medborgarrättsrörelse som påverkar hela USA.</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1996 Svenska kyrkan inför nya regler om kyrkotillhörighet, vilket innebär att ingen längre föds in i kyrkan utan man blir medlem genom dopet (oftast som spädbarn).</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År 2000 I Sverige genomförs kyrka-statreformen. Därmed upphör Svenska kyrkan att vara statskyrka och blir ett självständigt trossamfund.</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Påven Johannes Paulus II ber om förlåtelse för den katolska kyrkans historia av "våld i sanningens tjänst".</a:t>
            </a:r>
          </a:p>
          <a:p>
            <a:endParaRPr lang="sv-SE" dirty="0"/>
          </a:p>
        </p:txBody>
      </p:sp>
      <p:sp>
        <p:nvSpPr>
          <p:cNvPr id="4" name="Platshållare för bildnummer 3"/>
          <p:cNvSpPr>
            <a:spLocks noGrp="1"/>
          </p:cNvSpPr>
          <p:nvPr>
            <p:ph type="sldNum" sz="quarter" idx="10"/>
          </p:nvPr>
        </p:nvSpPr>
        <p:spPr/>
        <p:txBody>
          <a:bodyPr/>
          <a:lstStyle/>
          <a:p>
            <a:fld id="{166F8258-B251-4DAA-B7E0-07C150A0B076}" type="slidenum">
              <a:rPr lang="sv-SE" smtClean="0"/>
              <a:t>8</a:t>
            </a:fld>
            <a:endParaRPr lang="sv-SE"/>
          </a:p>
        </p:txBody>
      </p:sp>
    </p:spTree>
    <p:extLst>
      <p:ext uri="{BB962C8B-B14F-4D97-AF65-F5344CB8AC3E}">
        <p14:creationId xmlns:p14="http://schemas.microsoft.com/office/powerpoint/2010/main" val="3907837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A3AFB6B7-B634-4F21-A028-33886FC10517}" type="datetimeFigureOut">
              <a:rPr lang="sv-SE" smtClean="0"/>
              <a:t>2015-02-02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D41283E-067D-4540-B513-42E7CB852EDD}" type="slidenum">
              <a:rPr lang="sv-SE" smtClean="0"/>
              <a:t>‹#›</a:t>
            </a:fld>
            <a:endParaRPr lang="sv-SE"/>
          </a:p>
        </p:txBody>
      </p:sp>
    </p:spTree>
    <p:extLst>
      <p:ext uri="{BB962C8B-B14F-4D97-AF65-F5344CB8AC3E}">
        <p14:creationId xmlns:p14="http://schemas.microsoft.com/office/powerpoint/2010/main" val="417009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3AFB6B7-B634-4F21-A028-33886FC10517}" type="datetimeFigureOut">
              <a:rPr lang="sv-SE" smtClean="0"/>
              <a:t>2015-02-02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D41283E-067D-4540-B513-42E7CB852EDD}" type="slidenum">
              <a:rPr lang="sv-SE" smtClean="0"/>
              <a:t>‹#›</a:t>
            </a:fld>
            <a:endParaRPr lang="sv-SE"/>
          </a:p>
        </p:txBody>
      </p:sp>
    </p:spTree>
    <p:extLst>
      <p:ext uri="{BB962C8B-B14F-4D97-AF65-F5344CB8AC3E}">
        <p14:creationId xmlns:p14="http://schemas.microsoft.com/office/powerpoint/2010/main" val="3024783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3AFB6B7-B634-4F21-A028-33886FC10517}" type="datetimeFigureOut">
              <a:rPr lang="sv-SE" smtClean="0"/>
              <a:t>2015-02-02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D41283E-067D-4540-B513-42E7CB852EDD}" type="slidenum">
              <a:rPr lang="sv-SE" smtClean="0"/>
              <a:t>‹#›</a:t>
            </a:fld>
            <a:endParaRPr lang="sv-SE"/>
          </a:p>
        </p:txBody>
      </p:sp>
    </p:spTree>
    <p:extLst>
      <p:ext uri="{BB962C8B-B14F-4D97-AF65-F5344CB8AC3E}">
        <p14:creationId xmlns:p14="http://schemas.microsoft.com/office/powerpoint/2010/main" val="2574777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3AFB6B7-B634-4F21-A028-33886FC10517}" type="datetimeFigureOut">
              <a:rPr lang="sv-SE" smtClean="0"/>
              <a:t>2015-02-02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D41283E-067D-4540-B513-42E7CB852EDD}" type="slidenum">
              <a:rPr lang="sv-SE" smtClean="0"/>
              <a:t>‹#›</a:t>
            </a:fld>
            <a:endParaRPr lang="sv-SE"/>
          </a:p>
        </p:txBody>
      </p:sp>
    </p:spTree>
    <p:extLst>
      <p:ext uri="{BB962C8B-B14F-4D97-AF65-F5344CB8AC3E}">
        <p14:creationId xmlns:p14="http://schemas.microsoft.com/office/powerpoint/2010/main" val="3253013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A3AFB6B7-B634-4F21-A028-33886FC10517}" type="datetimeFigureOut">
              <a:rPr lang="sv-SE" smtClean="0"/>
              <a:t>2015-02-02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D41283E-067D-4540-B513-42E7CB852EDD}" type="slidenum">
              <a:rPr lang="sv-SE" smtClean="0"/>
              <a:t>‹#›</a:t>
            </a:fld>
            <a:endParaRPr lang="sv-SE"/>
          </a:p>
        </p:txBody>
      </p:sp>
    </p:spTree>
    <p:extLst>
      <p:ext uri="{BB962C8B-B14F-4D97-AF65-F5344CB8AC3E}">
        <p14:creationId xmlns:p14="http://schemas.microsoft.com/office/powerpoint/2010/main" val="2365334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A3AFB6B7-B634-4F21-A028-33886FC10517}" type="datetimeFigureOut">
              <a:rPr lang="sv-SE" smtClean="0"/>
              <a:t>2015-02-02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D41283E-067D-4540-B513-42E7CB852EDD}" type="slidenum">
              <a:rPr lang="sv-SE" smtClean="0"/>
              <a:t>‹#›</a:t>
            </a:fld>
            <a:endParaRPr lang="sv-SE"/>
          </a:p>
        </p:txBody>
      </p:sp>
    </p:spTree>
    <p:extLst>
      <p:ext uri="{BB962C8B-B14F-4D97-AF65-F5344CB8AC3E}">
        <p14:creationId xmlns:p14="http://schemas.microsoft.com/office/powerpoint/2010/main" val="3644527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A3AFB6B7-B634-4F21-A028-33886FC10517}" type="datetimeFigureOut">
              <a:rPr lang="sv-SE" smtClean="0"/>
              <a:t>2015-02-02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6D41283E-067D-4540-B513-42E7CB852EDD}" type="slidenum">
              <a:rPr lang="sv-SE" smtClean="0"/>
              <a:t>‹#›</a:t>
            </a:fld>
            <a:endParaRPr lang="sv-SE"/>
          </a:p>
        </p:txBody>
      </p:sp>
    </p:spTree>
    <p:extLst>
      <p:ext uri="{BB962C8B-B14F-4D97-AF65-F5344CB8AC3E}">
        <p14:creationId xmlns:p14="http://schemas.microsoft.com/office/powerpoint/2010/main" val="1184342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A3AFB6B7-B634-4F21-A028-33886FC10517}" type="datetimeFigureOut">
              <a:rPr lang="sv-SE" smtClean="0"/>
              <a:t>2015-02-02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D41283E-067D-4540-B513-42E7CB852EDD}" type="slidenum">
              <a:rPr lang="sv-SE" smtClean="0"/>
              <a:t>‹#›</a:t>
            </a:fld>
            <a:endParaRPr lang="sv-SE"/>
          </a:p>
        </p:txBody>
      </p:sp>
    </p:spTree>
    <p:extLst>
      <p:ext uri="{BB962C8B-B14F-4D97-AF65-F5344CB8AC3E}">
        <p14:creationId xmlns:p14="http://schemas.microsoft.com/office/powerpoint/2010/main" val="648822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A3AFB6B7-B634-4F21-A028-33886FC10517}" type="datetimeFigureOut">
              <a:rPr lang="sv-SE" smtClean="0"/>
              <a:t>2015-02-02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D41283E-067D-4540-B513-42E7CB852EDD}" type="slidenum">
              <a:rPr lang="sv-SE" smtClean="0"/>
              <a:t>‹#›</a:t>
            </a:fld>
            <a:endParaRPr lang="sv-SE"/>
          </a:p>
        </p:txBody>
      </p:sp>
    </p:spTree>
    <p:extLst>
      <p:ext uri="{BB962C8B-B14F-4D97-AF65-F5344CB8AC3E}">
        <p14:creationId xmlns:p14="http://schemas.microsoft.com/office/powerpoint/2010/main" val="2704375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A3AFB6B7-B634-4F21-A028-33886FC10517}" type="datetimeFigureOut">
              <a:rPr lang="sv-SE" smtClean="0"/>
              <a:t>2015-02-02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D41283E-067D-4540-B513-42E7CB852EDD}" type="slidenum">
              <a:rPr lang="sv-SE" smtClean="0"/>
              <a:t>‹#›</a:t>
            </a:fld>
            <a:endParaRPr lang="sv-SE"/>
          </a:p>
        </p:txBody>
      </p:sp>
    </p:spTree>
    <p:extLst>
      <p:ext uri="{BB962C8B-B14F-4D97-AF65-F5344CB8AC3E}">
        <p14:creationId xmlns:p14="http://schemas.microsoft.com/office/powerpoint/2010/main" val="2831593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A3AFB6B7-B634-4F21-A028-33886FC10517}" type="datetimeFigureOut">
              <a:rPr lang="sv-SE" smtClean="0"/>
              <a:t>2015-02-02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D41283E-067D-4540-B513-42E7CB852EDD}" type="slidenum">
              <a:rPr lang="sv-SE" smtClean="0"/>
              <a:t>‹#›</a:t>
            </a:fld>
            <a:endParaRPr lang="sv-SE"/>
          </a:p>
        </p:txBody>
      </p:sp>
    </p:spTree>
    <p:extLst>
      <p:ext uri="{BB962C8B-B14F-4D97-AF65-F5344CB8AC3E}">
        <p14:creationId xmlns:p14="http://schemas.microsoft.com/office/powerpoint/2010/main" val="1248849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AFB6B7-B634-4F21-A028-33886FC10517}" type="datetimeFigureOut">
              <a:rPr lang="sv-SE" smtClean="0"/>
              <a:t>2015-02-02</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41283E-067D-4540-B513-42E7CB852EDD}" type="slidenum">
              <a:rPr lang="sv-SE" smtClean="0"/>
              <a:t>‹#›</a:t>
            </a:fld>
            <a:endParaRPr lang="sv-SE"/>
          </a:p>
        </p:txBody>
      </p:sp>
    </p:spTree>
    <p:extLst>
      <p:ext uri="{BB962C8B-B14F-4D97-AF65-F5344CB8AC3E}">
        <p14:creationId xmlns:p14="http://schemas.microsoft.com/office/powerpoint/2010/main" val="3747916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Kristendom</a:t>
            </a:r>
            <a:endParaRPr lang="sv-SE" dirty="0"/>
          </a:p>
        </p:txBody>
      </p:sp>
      <p:sp>
        <p:nvSpPr>
          <p:cNvPr id="3" name="Underrubrik 2"/>
          <p:cNvSpPr>
            <a:spLocks noGrp="1"/>
          </p:cNvSpPr>
          <p:nvPr>
            <p:ph type="subTitle" idx="1"/>
          </p:nvPr>
        </p:nvSpPr>
        <p:spPr/>
        <p:txBody>
          <a:bodyPr/>
          <a:lstStyle/>
          <a:p>
            <a:r>
              <a:rPr lang="sv-SE" dirty="0" smtClean="0"/>
              <a:t>Historia</a:t>
            </a:r>
            <a:endParaRPr lang="sv-SE" dirty="0"/>
          </a:p>
        </p:txBody>
      </p:sp>
    </p:spTree>
    <p:extLst>
      <p:ext uri="{BB962C8B-B14F-4D97-AF65-F5344CB8AC3E}">
        <p14:creationId xmlns:p14="http://schemas.microsoft.com/office/powerpoint/2010/main" val="2719975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År 30-100</a:t>
            </a:r>
            <a:endParaRPr lang="sv-SE" dirty="0"/>
          </a:p>
        </p:txBody>
      </p:sp>
      <p:sp>
        <p:nvSpPr>
          <p:cNvPr id="3" name="Platshållare för innehåll 2"/>
          <p:cNvSpPr>
            <a:spLocks noGrp="1"/>
          </p:cNvSpPr>
          <p:nvPr>
            <p:ph idx="1"/>
          </p:nvPr>
        </p:nvSpPr>
        <p:spPr/>
        <p:txBody>
          <a:bodyPr>
            <a:normAutofit fontScale="92500"/>
          </a:bodyPr>
          <a:lstStyle/>
          <a:p>
            <a:r>
              <a:rPr lang="sv-SE" dirty="0" smtClean="0"/>
              <a:t>Kristi Himmelsfärd</a:t>
            </a:r>
          </a:p>
          <a:p>
            <a:r>
              <a:rPr lang="sv-SE" dirty="0" smtClean="0"/>
              <a:t>Pingst – starten för apostlarnas spridning av läran</a:t>
            </a:r>
          </a:p>
          <a:p>
            <a:r>
              <a:rPr lang="sv-SE" dirty="0" smtClean="0"/>
              <a:t>Nya testamentet börjar ta form genom Matteus, Markus, Lukas och Johannes skrifter</a:t>
            </a:r>
          </a:p>
          <a:p>
            <a:r>
              <a:rPr lang="sv-SE" dirty="0" smtClean="0"/>
              <a:t>Paulus – viktig för kristendomens spridning (nästan lika viktig som Jesus) – ”Paulusbreven”</a:t>
            </a:r>
          </a:p>
          <a:p>
            <a:r>
              <a:rPr lang="sv-SE" dirty="0" smtClean="0"/>
              <a:t>År 44 – termen ”kristna” används första gången</a:t>
            </a:r>
          </a:p>
          <a:p>
            <a:r>
              <a:rPr lang="sv-SE" dirty="0" smtClean="0"/>
              <a:t>År 49 – Upphör vara en judisk sekt</a:t>
            </a:r>
            <a:endParaRPr lang="sv-SE" dirty="0"/>
          </a:p>
        </p:txBody>
      </p:sp>
    </p:spTree>
    <p:extLst>
      <p:ext uri="{BB962C8B-B14F-4D97-AF65-F5344CB8AC3E}">
        <p14:creationId xmlns:p14="http://schemas.microsoft.com/office/powerpoint/2010/main" val="2266937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År 100-200</a:t>
            </a:r>
            <a:endParaRPr lang="sv-SE" dirty="0"/>
          </a:p>
        </p:txBody>
      </p:sp>
      <p:sp>
        <p:nvSpPr>
          <p:cNvPr id="3" name="Platshållare för innehåll 2"/>
          <p:cNvSpPr>
            <a:spLocks noGrp="1"/>
          </p:cNvSpPr>
          <p:nvPr>
            <p:ph idx="1"/>
          </p:nvPr>
        </p:nvSpPr>
        <p:spPr/>
        <p:txBody>
          <a:bodyPr>
            <a:normAutofit fontScale="92500" lnSpcReduction="10000"/>
          </a:bodyPr>
          <a:lstStyle/>
          <a:p>
            <a:r>
              <a:rPr lang="sv-SE" dirty="0" smtClean="0"/>
              <a:t>De kristna vägrar delta i </a:t>
            </a:r>
            <a:r>
              <a:rPr lang="sv-SE" dirty="0" err="1" smtClean="0"/>
              <a:t>romesk</a:t>
            </a:r>
            <a:r>
              <a:rPr lang="sv-SE" dirty="0" smtClean="0"/>
              <a:t> religionsutövning och drabbas av svåra förföljelser</a:t>
            </a:r>
          </a:p>
          <a:p>
            <a:r>
              <a:rPr lang="sv-SE" dirty="0" smtClean="0"/>
              <a:t>Trosbekännelse formuleras</a:t>
            </a:r>
          </a:p>
          <a:p>
            <a:r>
              <a:rPr lang="sv-SE" dirty="0" smtClean="0"/>
              <a:t>År 110 – första erkännandet att kristna inte är samma som judar</a:t>
            </a:r>
          </a:p>
          <a:p>
            <a:r>
              <a:rPr lang="sv-SE" dirty="0" smtClean="0"/>
              <a:t>År 135 – Jesus förmodade födelsedag blir kristen helgdag</a:t>
            </a:r>
          </a:p>
          <a:p>
            <a:r>
              <a:rPr lang="sv-SE" dirty="0" smtClean="0"/>
              <a:t>År 177 – order om kristna förföljelser – hemliga symboler</a:t>
            </a:r>
            <a:endParaRPr lang="sv-SE" dirty="0"/>
          </a:p>
        </p:txBody>
      </p:sp>
    </p:spTree>
    <p:extLst>
      <p:ext uri="{BB962C8B-B14F-4D97-AF65-F5344CB8AC3E}">
        <p14:creationId xmlns:p14="http://schemas.microsoft.com/office/powerpoint/2010/main" val="3742579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År 200-300</a:t>
            </a:r>
            <a:endParaRPr lang="sv-SE" dirty="0"/>
          </a:p>
        </p:txBody>
      </p:sp>
      <p:sp>
        <p:nvSpPr>
          <p:cNvPr id="3" name="Platshållare för innehåll 2"/>
          <p:cNvSpPr>
            <a:spLocks noGrp="1"/>
          </p:cNvSpPr>
          <p:nvPr>
            <p:ph idx="1"/>
          </p:nvPr>
        </p:nvSpPr>
        <p:spPr/>
        <p:txBody>
          <a:bodyPr>
            <a:normAutofit/>
          </a:bodyPr>
          <a:lstStyle/>
          <a:p>
            <a:r>
              <a:rPr lang="sv-SE" dirty="0" smtClean="0"/>
              <a:t>Både judar och kristna förföljs för att de vägrar dyrka romerska gudar</a:t>
            </a:r>
          </a:p>
          <a:p>
            <a:r>
              <a:rPr lang="sv-SE" dirty="0" smtClean="0"/>
              <a:t>Kristendomen når långt upp i </a:t>
            </a:r>
            <a:r>
              <a:rPr lang="sv-SE" dirty="0" err="1" smtClean="0"/>
              <a:t>europa</a:t>
            </a:r>
            <a:endParaRPr lang="sv-SE" dirty="0" smtClean="0"/>
          </a:p>
          <a:p>
            <a:r>
              <a:rPr lang="sv-SE" dirty="0" smtClean="0"/>
              <a:t>År 260 - Tolerans mot kristendom</a:t>
            </a:r>
          </a:p>
          <a:p>
            <a:r>
              <a:rPr lang="sv-SE" dirty="0" smtClean="0"/>
              <a:t>År 297 – Förföljelser igen</a:t>
            </a:r>
            <a:endParaRPr lang="sv-SE" dirty="0" smtClean="0"/>
          </a:p>
          <a:p>
            <a:endParaRPr lang="sv-SE" dirty="0"/>
          </a:p>
        </p:txBody>
      </p:sp>
    </p:spTree>
    <p:extLst>
      <p:ext uri="{BB962C8B-B14F-4D97-AF65-F5344CB8AC3E}">
        <p14:creationId xmlns:p14="http://schemas.microsoft.com/office/powerpoint/2010/main" val="1494445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År 300-400</a:t>
            </a:r>
            <a:endParaRPr lang="sv-SE" dirty="0"/>
          </a:p>
        </p:txBody>
      </p:sp>
      <p:sp>
        <p:nvSpPr>
          <p:cNvPr id="3" name="Platshållare för innehåll 2"/>
          <p:cNvSpPr>
            <a:spLocks noGrp="1"/>
          </p:cNvSpPr>
          <p:nvPr>
            <p:ph idx="1"/>
          </p:nvPr>
        </p:nvSpPr>
        <p:spPr/>
        <p:txBody>
          <a:bodyPr>
            <a:normAutofit fontScale="92500" lnSpcReduction="20000"/>
          </a:bodyPr>
          <a:lstStyle/>
          <a:p>
            <a:r>
              <a:rPr lang="sv-SE" dirty="0" smtClean="0"/>
              <a:t>År 312 – Konstantin – härskare över hela romarriket</a:t>
            </a:r>
          </a:p>
          <a:p>
            <a:r>
              <a:rPr lang="sv-SE" dirty="0" smtClean="0"/>
              <a:t>År 313 – Religionsfrihet i romarriket</a:t>
            </a:r>
          </a:p>
          <a:p>
            <a:r>
              <a:rPr lang="sv-SE" dirty="0" smtClean="0"/>
              <a:t>År 315 – ”Stridigheter” om </a:t>
            </a:r>
            <a:r>
              <a:rPr lang="sv-SE" dirty="0"/>
              <a:t>K</a:t>
            </a:r>
            <a:r>
              <a:rPr lang="sv-SE" dirty="0" smtClean="0"/>
              <a:t>risti väsen (arianismen vs </a:t>
            </a:r>
            <a:r>
              <a:rPr lang="sv-SE" dirty="0" err="1" smtClean="0"/>
              <a:t>Athanasius</a:t>
            </a:r>
            <a:r>
              <a:rPr lang="sv-SE" dirty="0" smtClean="0"/>
              <a:t>)</a:t>
            </a:r>
          </a:p>
          <a:p>
            <a:r>
              <a:rPr lang="sv-SE" dirty="0" smtClean="0"/>
              <a:t>År 325 – Kyrkomötet i </a:t>
            </a:r>
            <a:r>
              <a:rPr lang="sv-SE" dirty="0" err="1" smtClean="0"/>
              <a:t>Nicaea</a:t>
            </a:r>
            <a:r>
              <a:rPr lang="sv-SE" dirty="0" smtClean="0"/>
              <a:t> (treenigheten och påsk)</a:t>
            </a:r>
          </a:p>
          <a:p>
            <a:r>
              <a:rPr lang="sv-SE" dirty="0" smtClean="0"/>
              <a:t>År 391 – Kejsare </a:t>
            </a:r>
            <a:r>
              <a:rPr lang="sv-SE" dirty="0" err="1" smtClean="0"/>
              <a:t>Theodosius</a:t>
            </a:r>
            <a:r>
              <a:rPr lang="sv-SE" dirty="0" smtClean="0"/>
              <a:t> gör kristendomen till den officiella religionen och utfärdar totalförbud mot alla andra religioner</a:t>
            </a:r>
            <a:endParaRPr lang="sv-SE" dirty="0"/>
          </a:p>
        </p:txBody>
      </p:sp>
    </p:spTree>
    <p:extLst>
      <p:ext uri="{BB962C8B-B14F-4D97-AF65-F5344CB8AC3E}">
        <p14:creationId xmlns:p14="http://schemas.microsoft.com/office/powerpoint/2010/main" val="325879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År 400-1500</a:t>
            </a:r>
            <a:endParaRPr lang="sv-SE" dirty="0"/>
          </a:p>
        </p:txBody>
      </p:sp>
      <p:sp>
        <p:nvSpPr>
          <p:cNvPr id="3" name="Platshållare för innehåll 2"/>
          <p:cNvSpPr>
            <a:spLocks noGrp="1"/>
          </p:cNvSpPr>
          <p:nvPr>
            <p:ph idx="1"/>
          </p:nvPr>
        </p:nvSpPr>
        <p:spPr/>
        <p:txBody>
          <a:bodyPr>
            <a:normAutofit fontScale="77500" lnSpcReduction="20000"/>
          </a:bodyPr>
          <a:lstStyle/>
          <a:p>
            <a:r>
              <a:rPr lang="sv-SE" dirty="0" smtClean="0"/>
              <a:t>Schismer inom kyrkan:</a:t>
            </a:r>
          </a:p>
          <a:p>
            <a:pPr lvl="1"/>
            <a:r>
              <a:rPr lang="sv-SE" dirty="0" smtClean="0"/>
              <a:t>År 451: Kyrkomötet i Kalcedon, de österländska kyrkorna bryter sig ur.</a:t>
            </a:r>
          </a:p>
          <a:p>
            <a:pPr lvl="1"/>
            <a:r>
              <a:rPr lang="sv-SE" dirty="0" smtClean="0"/>
              <a:t>År 1054: ”Den stora schismen”. </a:t>
            </a:r>
            <a:r>
              <a:rPr lang="sv-SE" dirty="0" err="1" smtClean="0"/>
              <a:t>Sprlittring</a:t>
            </a:r>
            <a:r>
              <a:rPr lang="sv-SE" dirty="0" smtClean="0"/>
              <a:t> mellan romersk katolska kyrkan och ortodoxa kyrkan.</a:t>
            </a:r>
          </a:p>
          <a:p>
            <a:pPr lvl="1"/>
            <a:r>
              <a:rPr lang="sv-SE" dirty="0" smtClean="0"/>
              <a:t>1500-talet: Reformationen</a:t>
            </a:r>
          </a:p>
          <a:p>
            <a:r>
              <a:rPr lang="sv-SE" dirty="0" smtClean="0"/>
              <a:t>År 1096 – Det första av sju korståg. De enda överlevande är de som accepterar att bli tvångsdöpta. Fanatiska kristna över hela Europa beger sig österut och plundrar, </a:t>
            </a:r>
            <a:r>
              <a:rPr lang="sv-SE" dirty="0" err="1" smtClean="0"/>
              <a:t>tvångsdöper</a:t>
            </a:r>
            <a:r>
              <a:rPr lang="sv-SE" dirty="0" smtClean="0"/>
              <a:t> och mördar.</a:t>
            </a:r>
          </a:p>
          <a:p>
            <a:r>
              <a:rPr lang="sv-SE" dirty="0" smtClean="0"/>
              <a:t>År 1099 – Bränner synagogor och moskéer och mördar ca 40.000 av Jerusalems judiska och muslimska invånare.</a:t>
            </a:r>
            <a:endParaRPr lang="sv-SE" dirty="0" smtClean="0"/>
          </a:p>
        </p:txBody>
      </p:sp>
    </p:spTree>
    <p:extLst>
      <p:ext uri="{BB962C8B-B14F-4D97-AF65-F5344CB8AC3E}">
        <p14:creationId xmlns:p14="http://schemas.microsoft.com/office/powerpoint/2010/main" val="868966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År 1500-1600</a:t>
            </a:r>
            <a:endParaRPr lang="sv-SE" dirty="0"/>
          </a:p>
        </p:txBody>
      </p:sp>
      <p:sp>
        <p:nvSpPr>
          <p:cNvPr id="3" name="Platshållare för innehåll 2"/>
          <p:cNvSpPr>
            <a:spLocks noGrp="1"/>
          </p:cNvSpPr>
          <p:nvPr>
            <p:ph idx="1"/>
          </p:nvPr>
        </p:nvSpPr>
        <p:spPr/>
        <p:txBody>
          <a:bodyPr>
            <a:normAutofit lnSpcReduction="10000"/>
          </a:bodyPr>
          <a:lstStyle/>
          <a:p>
            <a:r>
              <a:rPr lang="sv-SE" dirty="0" smtClean="0"/>
              <a:t>Reformationen inleds</a:t>
            </a:r>
          </a:p>
          <a:p>
            <a:r>
              <a:rPr lang="sv-SE" dirty="0" smtClean="0"/>
              <a:t>Syfte: en reform av romerska kyrkan</a:t>
            </a:r>
          </a:p>
          <a:p>
            <a:r>
              <a:rPr lang="sv-SE" dirty="0" smtClean="0"/>
              <a:t>Resultat: splittring i en katolsk och en protestantisk del. Katoliker och protestanter förföljer och mördar varandra</a:t>
            </a:r>
            <a:endParaRPr lang="sv-SE" dirty="0"/>
          </a:p>
          <a:p>
            <a:r>
              <a:rPr lang="sv-SE" dirty="0" smtClean="0"/>
              <a:t>1508 – Martin Luther – ”tron allena”</a:t>
            </a:r>
          </a:p>
          <a:p>
            <a:r>
              <a:rPr lang="sv-SE" dirty="0" smtClean="0"/>
              <a:t>1527 – Sverige ansluter sig till protestantismen och kyrkan blir en statskyrka med Gustav Vasa  som överhuvud.</a:t>
            </a:r>
          </a:p>
        </p:txBody>
      </p:sp>
    </p:spTree>
    <p:extLst>
      <p:ext uri="{BB962C8B-B14F-4D97-AF65-F5344CB8AC3E}">
        <p14:creationId xmlns:p14="http://schemas.microsoft.com/office/powerpoint/2010/main" val="84272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1600-2000</a:t>
            </a:r>
            <a:endParaRPr lang="sv-SE" dirty="0"/>
          </a:p>
        </p:txBody>
      </p:sp>
      <p:sp>
        <p:nvSpPr>
          <p:cNvPr id="3" name="Platshållare för innehåll 2"/>
          <p:cNvSpPr>
            <a:spLocks noGrp="1"/>
          </p:cNvSpPr>
          <p:nvPr>
            <p:ph idx="1"/>
          </p:nvPr>
        </p:nvSpPr>
        <p:spPr/>
        <p:txBody>
          <a:bodyPr/>
          <a:lstStyle/>
          <a:p>
            <a:r>
              <a:rPr lang="sv-SE" dirty="0" smtClean="0"/>
              <a:t>1781 - religionsfrihet i Sverige</a:t>
            </a:r>
          </a:p>
          <a:p>
            <a:r>
              <a:rPr lang="sv-SE" dirty="0" smtClean="0"/>
              <a:t>1951 - infördes religionsfrihetslagen</a:t>
            </a:r>
          </a:p>
          <a:p>
            <a:r>
              <a:rPr lang="sv-SE" dirty="0" smtClean="0"/>
              <a:t>1996 – ingen föds in i svenska kyrkan, måste döpas</a:t>
            </a:r>
          </a:p>
          <a:p>
            <a:r>
              <a:rPr lang="sv-SE" dirty="0" smtClean="0"/>
              <a:t>2000 - skildes svenska staten och kyrkan</a:t>
            </a:r>
          </a:p>
          <a:p>
            <a:r>
              <a:rPr lang="sv-SE" dirty="0" smtClean="0"/>
              <a:t>2000 – Påven ber om ursäkt för den katolska kyrkans historia av ”våld i sanningens namn”</a:t>
            </a:r>
          </a:p>
          <a:p>
            <a:r>
              <a:rPr lang="sv-SE" dirty="0" smtClean="0"/>
              <a:t>Sverige är idag ett sekulariserat land</a:t>
            </a:r>
            <a:endParaRPr lang="sv-SE" dirty="0"/>
          </a:p>
        </p:txBody>
      </p:sp>
    </p:spTree>
    <p:extLst>
      <p:ext uri="{BB962C8B-B14F-4D97-AF65-F5344CB8AC3E}">
        <p14:creationId xmlns:p14="http://schemas.microsoft.com/office/powerpoint/2010/main" val="3204256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Uppgift</a:t>
            </a:r>
            <a:endParaRPr lang="sv-SE" dirty="0"/>
          </a:p>
        </p:txBody>
      </p:sp>
      <p:sp>
        <p:nvSpPr>
          <p:cNvPr id="3" name="Platshållare för innehåll 2"/>
          <p:cNvSpPr>
            <a:spLocks noGrp="1"/>
          </p:cNvSpPr>
          <p:nvPr>
            <p:ph idx="1"/>
          </p:nvPr>
        </p:nvSpPr>
        <p:spPr/>
        <p:txBody>
          <a:bodyPr/>
          <a:lstStyle/>
          <a:p>
            <a:r>
              <a:rPr lang="sv-SE" dirty="0" smtClean="0"/>
              <a:t>Resten av lektionen och nästa lektion:</a:t>
            </a:r>
          </a:p>
          <a:p>
            <a:pPr lvl="1"/>
            <a:r>
              <a:rPr lang="sv-SE" dirty="0" smtClean="0"/>
              <a:t>Läs i ”boken” på </a:t>
            </a:r>
            <a:r>
              <a:rPr lang="sv-SE" dirty="0" err="1" smtClean="0"/>
              <a:t>Digilär</a:t>
            </a:r>
            <a:r>
              <a:rPr lang="sv-SE" dirty="0" smtClean="0"/>
              <a:t>.</a:t>
            </a:r>
          </a:p>
          <a:p>
            <a:r>
              <a:rPr lang="sv-SE" dirty="0" smtClean="0"/>
              <a:t>Fokusera på det som handlar om Jesus</a:t>
            </a:r>
          </a:p>
          <a:p>
            <a:pPr lvl="1"/>
            <a:r>
              <a:rPr lang="sv-SE" dirty="0" smtClean="0"/>
              <a:t>Vad han gjorde?</a:t>
            </a:r>
          </a:p>
          <a:p>
            <a:pPr lvl="1"/>
            <a:r>
              <a:rPr lang="sv-SE" dirty="0" smtClean="0"/>
              <a:t>Vad det betyder för kristna?</a:t>
            </a:r>
          </a:p>
          <a:p>
            <a:r>
              <a:rPr lang="sv-SE" dirty="0" smtClean="0"/>
              <a:t>Gör en lista/tidslinje på händelser och teman som är centrala för Kristendomen</a:t>
            </a:r>
          </a:p>
          <a:p>
            <a:pPr lvl="1"/>
            <a:endParaRPr lang="sv-SE" dirty="0"/>
          </a:p>
        </p:txBody>
      </p:sp>
    </p:spTree>
    <p:extLst>
      <p:ext uri="{BB962C8B-B14F-4D97-AF65-F5344CB8AC3E}">
        <p14:creationId xmlns:p14="http://schemas.microsoft.com/office/powerpoint/2010/main" val="314306061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727</Words>
  <Application>Microsoft Office PowerPoint</Application>
  <PresentationFormat>Bildspel på skärmen (4:3)</PresentationFormat>
  <Paragraphs>307</Paragraphs>
  <Slides>9</Slides>
  <Notes>7</Notes>
  <HiddenSlides>0</HiddenSlides>
  <MMClips>0</MMClips>
  <ScaleCrop>false</ScaleCrop>
  <HeadingPairs>
    <vt:vector size="4" baseType="variant">
      <vt:variant>
        <vt:lpstr>Tema</vt:lpstr>
      </vt:variant>
      <vt:variant>
        <vt:i4>1</vt:i4>
      </vt:variant>
      <vt:variant>
        <vt:lpstr>Bildrubriker</vt:lpstr>
      </vt:variant>
      <vt:variant>
        <vt:i4>9</vt:i4>
      </vt:variant>
    </vt:vector>
  </HeadingPairs>
  <TitlesOfParts>
    <vt:vector size="10" baseType="lpstr">
      <vt:lpstr>Office-tema</vt:lpstr>
      <vt:lpstr>Kristendom</vt:lpstr>
      <vt:lpstr>År 30-100</vt:lpstr>
      <vt:lpstr>År 100-200</vt:lpstr>
      <vt:lpstr>År 200-300</vt:lpstr>
      <vt:lpstr>År 300-400</vt:lpstr>
      <vt:lpstr>År 400-1500</vt:lpstr>
      <vt:lpstr>År 1500-1600</vt:lpstr>
      <vt:lpstr>1600-2000</vt:lpstr>
      <vt:lpstr>Uppgift</vt:lpstr>
    </vt:vector>
  </TitlesOfParts>
  <Company>Sigtuna kommun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Kristendom</dc:title>
  <dc:creator>Maria Talevska</dc:creator>
  <cp:lastModifiedBy>Maria Talevska</cp:lastModifiedBy>
  <cp:revision>6</cp:revision>
  <dcterms:created xsi:type="dcterms:W3CDTF">2015-02-02T08:10:30Z</dcterms:created>
  <dcterms:modified xsi:type="dcterms:W3CDTF">2015-02-02T08:57:10Z</dcterms:modified>
</cp:coreProperties>
</file>