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9520" autoAdjust="0"/>
  </p:normalViewPr>
  <p:slideViewPr>
    <p:cSldViewPr snapToGrid="0">
      <p:cViewPr varScale="1">
        <p:scale>
          <a:sx n="91" d="100"/>
          <a:sy n="91"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B5AFE6-39DB-4084-9941-89702C73ED9C}" type="datetimeFigureOut">
              <a:rPr lang="sv-SE" smtClean="0"/>
              <a:t>2017-12-11</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BE8635-6214-417F-860C-F59923D20434}" type="slidenum">
              <a:rPr lang="sv-SE" smtClean="0"/>
              <a:t>‹#›</a:t>
            </a:fld>
            <a:endParaRPr lang="sv-SE"/>
          </a:p>
        </p:txBody>
      </p:sp>
    </p:spTree>
    <p:extLst>
      <p:ext uri="{BB962C8B-B14F-4D97-AF65-F5344CB8AC3E}">
        <p14:creationId xmlns:p14="http://schemas.microsoft.com/office/powerpoint/2010/main" val="17331414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Sabbat – En viktig högtid som återkommer varje</a:t>
            </a:r>
            <a:r>
              <a:rPr lang="sv-SE" baseline="0" dirty="0"/>
              <a:t> vecka på lördagen. Den sträcker sig från fredag kväll till lördag kväll.  Ingen arbetar på sabbaten, det är vilodagen. Då ska man istället vila, läsa och gå till synagogan.</a:t>
            </a:r>
          </a:p>
          <a:p>
            <a:endParaRPr lang="sv-SE" baseline="0" dirty="0"/>
          </a:p>
          <a:p>
            <a:r>
              <a:rPr lang="sv-SE" baseline="0" dirty="0" err="1"/>
              <a:t>Pesach</a:t>
            </a:r>
            <a:r>
              <a:rPr lang="sv-SE" baseline="0" dirty="0"/>
              <a:t> – Firas till minne av uttåget ur Egypten. Är en av de viktigaste högtiderna.</a:t>
            </a:r>
          </a:p>
          <a:p>
            <a:endParaRPr lang="sv-SE" baseline="0" dirty="0"/>
          </a:p>
          <a:p>
            <a:r>
              <a:rPr lang="sv-SE" baseline="0" dirty="0" err="1"/>
              <a:t>Rosh</a:t>
            </a:r>
            <a:r>
              <a:rPr lang="sv-SE" baseline="0" dirty="0"/>
              <a:t> </a:t>
            </a:r>
            <a:r>
              <a:rPr lang="sv-SE" baseline="0" dirty="0" err="1"/>
              <a:t>Hashana</a:t>
            </a:r>
            <a:r>
              <a:rPr lang="sv-SE" baseline="0" dirty="0"/>
              <a:t> – Nyårsdagen. Enligt judisk tradition skapades jorden på denna dag och det är vid denna högtid som Gud bedömer vad människorna gjort under gångna året och beslutar vad som ska hända dem under det kommande året. Man blåser i ett vädurshorn för att väcka människorna till eftertanke.</a:t>
            </a:r>
          </a:p>
          <a:p>
            <a:endParaRPr lang="sv-SE" baseline="0" dirty="0"/>
          </a:p>
          <a:p>
            <a:r>
              <a:rPr lang="sv-SE" baseline="0" dirty="0"/>
              <a:t>Under de tio dagar som följer finns tid för eftertanke och botgöring innan domen slutligen fastställs. Det är en tid för försoning. </a:t>
            </a:r>
          </a:p>
          <a:p>
            <a:endParaRPr lang="sv-SE" baseline="0" dirty="0"/>
          </a:p>
          <a:p>
            <a:r>
              <a:rPr lang="sv-SE" baseline="0" dirty="0" err="1"/>
              <a:t>Yom</a:t>
            </a:r>
            <a:r>
              <a:rPr lang="sv-SE" baseline="0" dirty="0"/>
              <a:t> </a:t>
            </a:r>
            <a:r>
              <a:rPr lang="sv-SE" baseline="0" dirty="0" err="1"/>
              <a:t>Kippur</a:t>
            </a:r>
            <a:r>
              <a:rPr lang="sv-SE" baseline="0" dirty="0"/>
              <a:t> – Försoningsdagen. Infaller tio dagar efter den judiska nyårsdagen. Det är den viktigaste och allvarligaste högtiden för troende judar. Under djupt allvar tänker man tillbaka på året som varit och vad man kan ha gjort för fel och misstag. Samtidigt lovar man Gud att försöka bli en bättre människa och försöka leva så som Gud har tänkt att människan bör leva. Även här blåser man i ett vädurshorn. </a:t>
            </a:r>
          </a:p>
          <a:p>
            <a:endParaRPr lang="sv-SE" baseline="0" dirty="0"/>
          </a:p>
          <a:p>
            <a:r>
              <a:rPr lang="sv-SE" baseline="0" dirty="0" err="1"/>
              <a:t>Sukkot</a:t>
            </a:r>
            <a:r>
              <a:rPr lang="sv-SE" baseline="0" dirty="0"/>
              <a:t> – Lövhyddohögtiden. Firas till minne av ökenvandringen ut ur Egypten till landet Israel.</a:t>
            </a:r>
          </a:p>
          <a:p>
            <a:endParaRPr lang="sv-SE" baseline="0" dirty="0"/>
          </a:p>
          <a:p>
            <a:r>
              <a:rPr lang="sv-SE" baseline="0" dirty="0" err="1"/>
              <a:t>Chanukka</a:t>
            </a:r>
            <a:r>
              <a:rPr lang="sv-SE" baseline="0" dirty="0"/>
              <a:t> – tempelinvigningsfesten. Firas till minne av tempelinvigningen 165fvt. </a:t>
            </a:r>
            <a:r>
              <a:rPr lang="sv-SE" baseline="0" dirty="0" err="1"/>
              <a:t>Chanukka</a:t>
            </a:r>
            <a:r>
              <a:rPr lang="sv-SE" baseline="0" dirty="0"/>
              <a:t> är en ljusets fest. Man spelar spel, sjunger och ger varandra små gåvor. </a:t>
            </a:r>
            <a:r>
              <a:rPr lang="sv-SE" sz="1200" kern="1200" dirty="0">
                <a:solidFill>
                  <a:schemeClr val="tx1"/>
                </a:solidFill>
                <a:effectLst/>
                <a:latin typeface="+mn-lt"/>
                <a:ea typeface="+mn-ea"/>
                <a:cs typeface="+mn-cs"/>
              </a:rPr>
              <a:t>Den historiska bakgrunden till festen är Mackabéernas återerövring av Jerusalem och templet från de hellenistiska syrierna. Deras kung ville få judarna att sluta tro på Gud. Kungen hotade med dödsstraff om man utförde något som hade med judisk tro att göra. Han vanhelgade templet i Jerusalem genom att resa ett Zeus-altare, offra grisar och göra det till en </a:t>
            </a:r>
            <a:r>
              <a:rPr lang="sv-SE" sz="1200" kern="1200" dirty="0" err="1">
                <a:solidFill>
                  <a:schemeClr val="tx1"/>
                </a:solidFill>
                <a:effectLst/>
                <a:latin typeface="+mn-lt"/>
                <a:ea typeface="+mn-ea"/>
                <a:cs typeface="+mn-cs"/>
              </a:rPr>
              <a:t>ickejudisk</a:t>
            </a:r>
            <a:r>
              <a:rPr lang="sv-SE" sz="1200" kern="1200" dirty="0">
                <a:solidFill>
                  <a:schemeClr val="tx1"/>
                </a:solidFill>
                <a:effectLst/>
                <a:latin typeface="+mn-lt"/>
                <a:ea typeface="+mn-ea"/>
                <a:cs typeface="+mn-cs"/>
              </a:rPr>
              <a:t> kultplats.  Grekerna försökte tvinga prästen </a:t>
            </a:r>
            <a:r>
              <a:rPr lang="sv-SE" sz="1200" kern="1200" dirty="0" err="1">
                <a:solidFill>
                  <a:schemeClr val="tx1"/>
                </a:solidFill>
                <a:effectLst/>
                <a:latin typeface="+mn-lt"/>
                <a:ea typeface="+mn-ea"/>
                <a:cs typeface="+mn-cs"/>
              </a:rPr>
              <a:t>Matatias</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Mackabaios</a:t>
            </a:r>
            <a:r>
              <a:rPr lang="sv-SE" sz="1200" kern="1200" dirty="0">
                <a:solidFill>
                  <a:schemeClr val="tx1"/>
                </a:solidFill>
                <a:effectLst/>
                <a:latin typeface="+mn-lt"/>
                <a:ea typeface="+mn-ea"/>
                <a:cs typeface="+mn-cs"/>
              </a:rPr>
              <a:t> att förleda folket genom att offra till grekernas gud men han vägrade. Detta blev startskottet för ett uppror som leddes av </a:t>
            </a:r>
            <a:r>
              <a:rPr lang="sv-SE" sz="1200" kern="1200" dirty="0" err="1">
                <a:solidFill>
                  <a:schemeClr val="tx1"/>
                </a:solidFill>
                <a:effectLst/>
                <a:latin typeface="+mn-lt"/>
                <a:ea typeface="+mn-ea"/>
                <a:cs typeface="+mn-cs"/>
              </a:rPr>
              <a:t>Matatias</a:t>
            </a:r>
            <a:r>
              <a:rPr lang="sv-SE" sz="1200" kern="1200" dirty="0">
                <a:solidFill>
                  <a:schemeClr val="tx1"/>
                </a:solidFill>
                <a:effectLst/>
                <a:latin typeface="+mn-lt"/>
                <a:ea typeface="+mn-ea"/>
                <a:cs typeface="+mn-cs"/>
              </a:rPr>
              <a:t> son, Juda och hans bröder. Dessa lyckades befria Jerusalem och templet. De renade templet från all avgudadyrkan och återinviger det 165 f. Kr.  Efter ett gemensamt beslut genom omröstning bestämdes det att hela det judiska folket skulle fira denna högtid varje år.</a:t>
            </a:r>
          </a:p>
          <a:p>
            <a:endParaRPr lang="sv-SE" sz="1200" kern="1200" dirty="0">
              <a:solidFill>
                <a:schemeClr val="tx1"/>
              </a:solidFill>
              <a:effectLst/>
              <a:latin typeface="+mn-lt"/>
              <a:ea typeface="+mn-ea"/>
              <a:cs typeface="+mn-cs"/>
            </a:endParaRPr>
          </a:p>
          <a:p>
            <a:r>
              <a:rPr lang="sv-SE" sz="1200" kern="1200" dirty="0">
                <a:solidFill>
                  <a:schemeClr val="tx1"/>
                </a:solidFill>
                <a:effectLst/>
                <a:latin typeface="+mn-lt"/>
                <a:ea typeface="+mn-ea"/>
                <a:cs typeface="+mn-cs"/>
              </a:rPr>
              <a:t>Bar/</a:t>
            </a:r>
            <a:r>
              <a:rPr lang="sv-SE" sz="1200" kern="1200" dirty="0" err="1">
                <a:solidFill>
                  <a:schemeClr val="tx1"/>
                </a:solidFill>
                <a:effectLst/>
                <a:latin typeface="+mn-lt"/>
                <a:ea typeface="+mn-ea"/>
                <a:cs typeface="+mn-cs"/>
              </a:rPr>
              <a:t>Bat</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Mitzva</a:t>
            </a:r>
            <a:r>
              <a:rPr lang="sv-SE" sz="1200" b="1" kern="1200" dirty="0">
                <a:solidFill>
                  <a:schemeClr val="tx1"/>
                </a:solidFill>
                <a:effectLst/>
                <a:latin typeface="+mn-lt"/>
                <a:ea typeface="+mn-ea"/>
                <a:cs typeface="+mn-cs"/>
              </a:rPr>
              <a:t> - </a:t>
            </a:r>
            <a:r>
              <a:rPr lang="sv-SE" sz="1200" kern="1200" dirty="0">
                <a:solidFill>
                  <a:schemeClr val="tx1"/>
                </a:solidFill>
                <a:effectLst/>
                <a:latin typeface="+mn-lt"/>
                <a:ea typeface="+mn-ea"/>
                <a:cs typeface="+mn-cs"/>
              </a:rPr>
              <a:t>Bar/</a:t>
            </a:r>
            <a:r>
              <a:rPr lang="sv-SE" sz="1200" kern="1200" dirty="0" err="1">
                <a:solidFill>
                  <a:schemeClr val="tx1"/>
                </a:solidFill>
                <a:effectLst/>
                <a:latin typeface="+mn-lt"/>
                <a:ea typeface="+mn-ea"/>
                <a:cs typeface="+mn-cs"/>
              </a:rPr>
              <a:t>Bat</a:t>
            </a:r>
            <a:r>
              <a:rPr lang="sv-SE" sz="1200" kern="1200" dirty="0">
                <a:solidFill>
                  <a:schemeClr val="tx1"/>
                </a:solidFill>
                <a:effectLst/>
                <a:latin typeface="+mn-lt"/>
                <a:ea typeface="+mn-ea"/>
                <a:cs typeface="+mn-cs"/>
              </a:rPr>
              <a:t> </a:t>
            </a:r>
            <a:r>
              <a:rPr lang="sv-SE" sz="1200" kern="1200" dirty="0" err="1">
                <a:solidFill>
                  <a:schemeClr val="tx1"/>
                </a:solidFill>
                <a:effectLst/>
                <a:latin typeface="+mn-lt"/>
                <a:ea typeface="+mn-ea"/>
                <a:cs typeface="+mn-cs"/>
              </a:rPr>
              <a:t>Mitzva</a:t>
            </a:r>
            <a:r>
              <a:rPr lang="sv-SE" sz="1200" kern="1200" dirty="0">
                <a:solidFill>
                  <a:schemeClr val="tx1"/>
                </a:solidFill>
                <a:effectLst/>
                <a:latin typeface="+mn-lt"/>
                <a:ea typeface="+mn-ea"/>
                <a:cs typeface="+mn-cs"/>
              </a:rPr>
              <a:t> betyder ”budets son/dotter” och firas när en pojke fyller 13 år och en flicka fyller 12 år. De blir då religiöst myndiga. I synagogan får pojken eller flickan läsa ett stycke ur Tora och efteråt firar man med gåvor och en fest att barnet nu kan ta ansvar för sina handlingar.</a:t>
            </a:r>
          </a:p>
          <a:p>
            <a:endParaRPr lang="sv-SE" dirty="0"/>
          </a:p>
        </p:txBody>
      </p:sp>
      <p:sp>
        <p:nvSpPr>
          <p:cNvPr id="4" name="Platshållare för bildnummer 3"/>
          <p:cNvSpPr>
            <a:spLocks noGrp="1"/>
          </p:cNvSpPr>
          <p:nvPr>
            <p:ph type="sldNum" sz="quarter" idx="10"/>
          </p:nvPr>
        </p:nvSpPr>
        <p:spPr/>
        <p:txBody>
          <a:bodyPr/>
          <a:lstStyle/>
          <a:p>
            <a:fld id="{EABE8635-6214-417F-860C-F59923D20434}" type="slidenum">
              <a:rPr lang="sv-SE" smtClean="0"/>
              <a:t>11</a:t>
            </a:fld>
            <a:endParaRPr lang="sv-SE"/>
          </a:p>
        </p:txBody>
      </p:sp>
    </p:spTree>
    <p:extLst>
      <p:ext uri="{BB962C8B-B14F-4D97-AF65-F5344CB8AC3E}">
        <p14:creationId xmlns:p14="http://schemas.microsoft.com/office/powerpoint/2010/main" val="541787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Ortodoxi Ordet ortodoxi betyder renlärighet. Inom judendomen används termen för att beskriva den riktning som inte vill ändra på något i sin traditionella religion och livsstil. Sådant som inte strider direkt mot </a:t>
            </a:r>
            <a:r>
              <a:rPr lang="sv-SE" dirty="0" err="1"/>
              <a:t>Torah</a:t>
            </a:r>
            <a:r>
              <a:rPr lang="sv-SE" dirty="0"/>
              <a:t> och judisk sed kan godtas hos en del, medan andra är mycket misstänksamma mot den moderna västerländska kulturen och avvisar den helt. Viktigaste skillnaderna består i alla traditioner som gäller gudstjänsten som brukar hållas på lördagar (Sabbaten). I ortodoxa synagogor sitter kvinnor för sig själva på en särskild läktare. Gudstjänsten hålls på hebreiska (Gamla Testamentets språk) och musiken består bara av sång. Arbete är förbjudet på judarnas gudstjänst dag, sabbaten, därför spelas det inte heller några instrument eftersom att det anses som ansträngande i ortodoxa synagogor. Kvinnorna bär inga schalar men hos de ortodoxa kvinnorna är det vanligt att täcka håret som bevis på att de är gifta, vanligtvis bär de hatt eller sjal, men peruk kan även förekomma. Hon visar självklart sitt hår för den egna familjen. </a:t>
            </a:r>
          </a:p>
          <a:p>
            <a:r>
              <a:rPr lang="sv-SE" dirty="0"/>
              <a:t> </a:t>
            </a:r>
          </a:p>
          <a:p>
            <a:r>
              <a:rPr lang="sv-SE" dirty="0"/>
              <a:t>Reform judendomen Motpolen till ortodoxin är reform judendomen. Denna riktning har nästan helt anpassat sig till den moderna västerländska kulturen. Detta märks bland annat i gudstjänsten, där kvinnor och män får sitta tillsammans och det spelas orgelmusik. Det är inte enbart hebreiska utan även landets språk används. I privatlivet är reform judar inte särskilt noga med att följa de religiösa levnadsreglerna. </a:t>
            </a:r>
          </a:p>
          <a:p>
            <a:r>
              <a:rPr lang="sv-SE" dirty="0"/>
              <a:t> Konservatism Konservatismen är den yngsta judiska riktningen. Den har vuxit fram som en reaktion mot både ortodoxi och reform judendom. Konservativa judar vill inte avvisa den moderna världen helt, men de vill inte heller ge upp alla traditioner. De försöker alltså hitta en medelväg mellan det nya och det gamla. </a:t>
            </a:r>
          </a:p>
        </p:txBody>
      </p:sp>
      <p:sp>
        <p:nvSpPr>
          <p:cNvPr id="4" name="Platshållare för bildnummer 3"/>
          <p:cNvSpPr>
            <a:spLocks noGrp="1"/>
          </p:cNvSpPr>
          <p:nvPr>
            <p:ph type="sldNum" sz="quarter" idx="10"/>
          </p:nvPr>
        </p:nvSpPr>
        <p:spPr/>
        <p:txBody>
          <a:bodyPr/>
          <a:lstStyle/>
          <a:p>
            <a:fld id="{EABE8635-6214-417F-860C-F59923D20434}" type="slidenum">
              <a:rPr lang="sv-SE" smtClean="0"/>
              <a:t>15</a:t>
            </a:fld>
            <a:endParaRPr lang="sv-SE"/>
          </a:p>
        </p:txBody>
      </p:sp>
    </p:spTree>
    <p:extLst>
      <p:ext uri="{BB962C8B-B14F-4D97-AF65-F5344CB8AC3E}">
        <p14:creationId xmlns:p14="http://schemas.microsoft.com/office/powerpoint/2010/main" val="20977385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sv-SE"/>
              <a:t>Klicka här för att ändra format</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sv-SE"/>
              <a:t>Klicka om du vill redigera mall för underrubrikformat</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
        <p:nvSpPr>
          <p:cNvPr id="13" name="Rectangle 12"/>
          <p:cNvSpPr/>
          <p:nvPr/>
        </p:nvSpPr>
        <p:spPr>
          <a:xfrm>
            <a:off x="0" y="0"/>
            <a:ext cx="12192000" cy="4572001"/>
          </a:xfrm>
          <a:prstGeom prst="rect">
            <a:avLst/>
          </a:prstGeom>
          <a:blipFill dpi="0" rotWithShape="1">
            <a:blip r:embed="rId2">
              <a:duotone>
                <a:schemeClr val="accent2">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flipV="1">
            <a:off x="8386842" y="5264106"/>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sv-SE"/>
              <a:t>Klicka här för att ändra format</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rot="5400000" flipV="1">
            <a:off x="10058400" y="59263"/>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Content Placeholder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sv-SE"/>
              <a:t>Klicka här för att ändra format</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a:t>Redigera format för bakgrundstext</a:t>
            </a:r>
          </a:p>
        </p:txBody>
      </p:sp>
      <p:sp>
        <p:nvSpPr>
          <p:cNvPr id="4" name="Date Placeholder 3"/>
          <p:cNvSpPr>
            <a:spLocks noGrp="1"/>
          </p:cNvSpPr>
          <p:nvPr>
            <p:ph type="dt" sz="half" idx="10"/>
          </p:nvPr>
        </p:nvSpPr>
        <p:spPr/>
        <p:txBody>
          <a:bodyPr/>
          <a:lstStyle/>
          <a:p>
            <a:fld id="{5A61015F-7CC6-4D0A-9D87-873EA4C304CC}" type="datetimeFigureOut">
              <a:rPr lang="en-US" dirty="0"/>
              <a:t>12/11/2017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0" y="0"/>
            <a:ext cx="12192000" cy="4572000"/>
          </a:xfrm>
          <a:prstGeom prst="rect">
            <a:avLst/>
          </a:prstGeom>
          <a:blipFill dpi="0" rotWithShape="1">
            <a:blip r:embed="rId2">
              <a:duotone>
                <a:schemeClr val="accent1">
                  <a:shade val="45000"/>
                  <a:satMod val="135000"/>
                </a:schemeClr>
                <a:prstClr val="white"/>
              </a:duotone>
            </a:blip>
            <a:srcRect/>
            <a:tile tx="-393700" ty="-82550" sx="35000" sy="3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sv-SE"/>
              <a:t>Klicka här för att ändra format</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v-SE"/>
              <a:t>Klicka här för att ändra format</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2"/>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Content Placeholder 3"/>
          <p:cNvSpPr>
            <a:spLocks noGrp="1"/>
          </p:cNvSpPr>
          <p:nvPr>
            <p:ph sz="half" idx="2"/>
          </p:nvPr>
        </p:nvSpPr>
        <p:spPr>
          <a:xfrm>
            <a:off x="1024128" y="2967788"/>
            <a:ext cx="4754880" cy="3341572"/>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sv-SE"/>
              <a:t>Redigera format för bakgrundstext</a:t>
            </a:r>
          </a:p>
        </p:txBody>
      </p:sp>
      <p:sp>
        <p:nvSpPr>
          <p:cNvPr id="6" name="Content Placeholder 5"/>
          <p:cNvSpPr>
            <a:spLocks noGrp="1"/>
          </p:cNvSpPr>
          <p:nvPr>
            <p:ph sz="quarter" idx="4"/>
          </p:nvPr>
        </p:nvSpPr>
        <p:spPr>
          <a:xfrm>
            <a:off x="5990888" y="2967788"/>
            <a:ext cx="4754880" cy="3341572"/>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format</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sv-SE"/>
              <a:t>Klicka här för att ändra format</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Redigera format för bakgrundstext</a:t>
            </a:r>
          </a:p>
        </p:txBody>
      </p:sp>
      <p:sp>
        <p:nvSpPr>
          <p:cNvPr id="5" name="Date Placeholder 4"/>
          <p:cNvSpPr>
            <a:spLocks noGrp="1"/>
          </p:cNvSpPr>
          <p:nvPr>
            <p:ph type="dt" sz="half" idx="10"/>
          </p:nvPr>
        </p:nvSpPr>
        <p:spPr/>
        <p:txBody>
          <a:bodyPr/>
          <a:lstStyle/>
          <a:p>
            <a:fld id="{05C68B11-C5A8-448C-8CE9-B1A273C79CFC}" type="datetimeFigureOut">
              <a:rPr lang="en-US" dirty="0"/>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sv-SE"/>
              <a:t>Klicka här för att ändra format</a:t>
            </a:r>
            <a:endParaRPr lang="en-US" dirty="0"/>
          </a:p>
        </p:txBody>
      </p:sp>
      <p:sp>
        <p:nvSpPr>
          <p:cNvPr id="3" name="Picture Placeholder 2"/>
          <p:cNvSpPr>
            <a:spLocks noGrp="1" noChangeAspect="1"/>
          </p:cNvSpPr>
          <p:nvPr>
            <p:ph type="pic" idx="1"/>
          </p:nvPr>
        </p:nvSpPr>
        <p:spPr>
          <a:xfrm>
            <a:off x="0" y="-1"/>
            <a:ext cx="12188952" cy="4572000"/>
          </a:xfrm>
          <a:solidFill>
            <a:schemeClr val="accent2">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Date Placeholder 4"/>
          <p:cNvSpPr>
            <a:spLocks noGrp="1"/>
          </p:cNvSpPr>
          <p:nvPr>
            <p:ph type="dt" sz="half" idx="10"/>
          </p:nvPr>
        </p:nvSpPr>
        <p:spPr/>
        <p:txBody>
          <a:bodyPr/>
          <a:lstStyle/>
          <a:p>
            <a:fld id="{C7616CA0-919D-4A49-9C8A-62FDFB3A5183}" type="datetimeFigureOut">
              <a:rPr lang="en-US" dirty="0"/>
              <a:t>12/11/2017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sv-SE"/>
              <a:t>Klicka här för att ändra format</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12/11/2017</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2"/>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2"/>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Judendom</a:t>
            </a:r>
          </a:p>
        </p:txBody>
      </p:sp>
      <p:sp>
        <p:nvSpPr>
          <p:cNvPr id="3" name="Underrubrik 2"/>
          <p:cNvSpPr>
            <a:spLocks noGrp="1"/>
          </p:cNvSpPr>
          <p:nvPr>
            <p:ph type="subTitle" idx="1"/>
          </p:nvPr>
        </p:nvSpPr>
        <p:spPr/>
        <p:txBody>
          <a:bodyPr/>
          <a:lstStyle/>
          <a:p>
            <a:r>
              <a:rPr lang="sv-SE" dirty="0"/>
              <a:t>Världen, </a:t>
            </a:r>
            <a:r>
              <a:rPr lang="sv-SE" dirty="0" err="1"/>
              <a:t>männsikan</a:t>
            </a:r>
            <a:r>
              <a:rPr lang="sv-SE" dirty="0"/>
              <a:t> och Gud</a:t>
            </a:r>
          </a:p>
        </p:txBody>
      </p:sp>
    </p:spTree>
    <p:extLst>
      <p:ext uri="{BB962C8B-B14F-4D97-AF65-F5344CB8AC3E}">
        <p14:creationId xmlns:p14="http://schemas.microsoft.com/office/powerpoint/2010/main" val="11778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Vem är jude?</a:t>
            </a:r>
          </a:p>
        </p:txBody>
      </p:sp>
      <p:sp>
        <p:nvSpPr>
          <p:cNvPr id="3" name="Platshållare för innehåll 2"/>
          <p:cNvSpPr>
            <a:spLocks noGrp="1"/>
          </p:cNvSpPr>
          <p:nvPr>
            <p:ph idx="1"/>
          </p:nvPr>
        </p:nvSpPr>
        <p:spPr/>
        <p:txBody>
          <a:bodyPr/>
          <a:lstStyle/>
          <a:p>
            <a:pPr marL="0" indent="0">
              <a:buNone/>
            </a:pPr>
            <a:r>
              <a:rPr lang="sv-SE" dirty="0"/>
              <a:t>Född av judisk kvinna (bestämdes på 200-talet)</a:t>
            </a:r>
          </a:p>
          <a:p>
            <a:pPr marL="0" indent="0">
              <a:buNone/>
            </a:pPr>
            <a:r>
              <a:rPr lang="sv-SE" dirty="0"/>
              <a:t>Liberala judar accepterar även barn som jude oavsett vilken av föräldrarna som har judiskt ursprung.</a:t>
            </a:r>
          </a:p>
          <a:p>
            <a:endParaRPr lang="sv-SE" dirty="0"/>
          </a:p>
        </p:txBody>
      </p:sp>
    </p:spTree>
    <p:extLst>
      <p:ext uri="{BB962C8B-B14F-4D97-AF65-F5344CB8AC3E}">
        <p14:creationId xmlns:p14="http://schemas.microsoft.com/office/powerpoint/2010/main" val="1546342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Högtider</a:t>
            </a:r>
          </a:p>
        </p:txBody>
      </p:sp>
      <p:sp>
        <p:nvSpPr>
          <p:cNvPr id="3" name="Platshållare för innehåll 2"/>
          <p:cNvSpPr>
            <a:spLocks noGrp="1"/>
          </p:cNvSpPr>
          <p:nvPr>
            <p:ph idx="1"/>
          </p:nvPr>
        </p:nvSpPr>
        <p:spPr/>
        <p:txBody>
          <a:bodyPr/>
          <a:lstStyle/>
          <a:p>
            <a:r>
              <a:rPr lang="sv-SE" dirty="0"/>
              <a:t>Sabbat</a:t>
            </a:r>
          </a:p>
          <a:p>
            <a:r>
              <a:rPr lang="sv-SE" dirty="0" err="1"/>
              <a:t>Pesach</a:t>
            </a:r>
            <a:endParaRPr lang="sv-SE" dirty="0"/>
          </a:p>
          <a:p>
            <a:r>
              <a:rPr lang="sv-SE" dirty="0" err="1"/>
              <a:t>Rosh</a:t>
            </a:r>
            <a:r>
              <a:rPr lang="sv-SE" dirty="0"/>
              <a:t> </a:t>
            </a:r>
            <a:r>
              <a:rPr lang="sv-SE" dirty="0" err="1"/>
              <a:t>Hashana</a:t>
            </a:r>
            <a:endParaRPr lang="sv-SE" dirty="0"/>
          </a:p>
          <a:p>
            <a:r>
              <a:rPr lang="sv-SE" dirty="0" err="1"/>
              <a:t>Yom</a:t>
            </a:r>
            <a:r>
              <a:rPr lang="sv-SE" dirty="0"/>
              <a:t> </a:t>
            </a:r>
            <a:r>
              <a:rPr lang="sv-SE" dirty="0" err="1"/>
              <a:t>Kippur</a:t>
            </a:r>
            <a:endParaRPr lang="sv-SE" dirty="0"/>
          </a:p>
          <a:p>
            <a:r>
              <a:rPr lang="sv-SE" dirty="0" err="1"/>
              <a:t>Sukkot</a:t>
            </a:r>
            <a:endParaRPr lang="sv-SE" dirty="0"/>
          </a:p>
          <a:p>
            <a:r>
              <a:rPr lang="sv-SE" dirty="0" err="1"/>
              <a:t>Chanukka</a:t>
            </a:r>
            <a:endParaRPr lang="sv-SE" dirty="0"/>
          </a:p>
          <a:p>
            <a:r>
              <a:rPr lang="sv-SE" dirty="0"/>
              <a:t>Bar/</a:t>
            </a:r>
            <a:r>
              <a:rPr lang="sv-SE" dirty="0" err="1"/>
              <a:t>bat</a:t>
            </a:r>
            <a:r>
              <a:rPr lang="sv-SE" dirty="0"/>
              <a:t> </a:t>
            </a:r>
            <a:r>
              <a:rPr lang="sv-SE" dirty="0" err="1"/>
              <a:t>mitzva</a:t>
            </a:r>
            <a:endParaRPr lang="sv-SE" dirty="0"/>
          </a:p>
          <a:p>
            <a:r>
              <a:rPr lang="sv-SE" dirty="0"/>
              <a:t>Sök info om högtiderna och redovisa muntligt för klassen.</a:t>
            </a:r>
          </a:p>
        </p:txBody>
      </p:sp>
    </p:spTree>
    <p:extLst>
      <p:ext uri="{BB962C8B-B14F-4D97-AF65-F5344CB8AC3E}">
        <p14:creationId xmlns:p14="http://schemas.microsoft.com/office/powerpoint/2010/main" val="22750596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Kungarna/domarna</a:t>
            </a:r>
          </a:p>
        </p:txBody>
      </p:sp>
      <p:sp>
        <p:nvSpPr>
          <p:cNvPr id="3" name="Platshållare för innehåll 2"/>
          <p:cNvSpPr>
            <a:spLocks noGrp="1"/>
          </p:cNvSpPr>
          <p:nvPr>
            <p:ph idx="1"/>
          </p:nvPr>
        </p:nvSpPr>
        <p:spPr/>
        <p:txBody>
          <a:bodyPr>
            <a:normAutofit lnSpcReduction="10000"/>
          </a:bodyPr>
          <a:lstStyle/>
          <a:p>
            <a:pPr marL="0" indent="0">
              <a:buNone/>
            </a:pPr>
            <a:r>
              <a:rPr lang="sv-SE" dirty="0"/>
              <a:t>Efter uttåget ut Egypten skapade judarna är välfungerande stat i Kanaan.</a:t>
            </a:r>
          </a:p>
          <a:p>
            <a:pPr marL="0" indent="0">
              <a:buNone/>
            </a:pPr>
            <a:r>
              <a:rPr lang="sv-SE" dirty="0"/>
              <a:t>Moses dog innan folket gick in i Kanaans land och folket delades upp i tolv stammar med varsin ledare, kallad domare. </a:t>
            </a:r>
          </a:p>
          <a:p>
            <a:pPr marL="0" indent="0">
              <a:buNone/>
            </a:pPr>
            <a:r>
              <a:rPr lang="sv-SE" dirty="0"/>
              <a:t>Folken som bodde där hade kungar så judarna övergick så småningom också till kungadöme. </a:t>
            </a:r>
          </a:p>
          <a:p>
            <a:pPr marL="0" indent="0">
              <a:buNone/>
            </a:pPr>
            <a:r>
              <a:rPr lang="sv-SE" dirty="0"/>
              <a:t>Saul blev den första kungen och hans son David, blev den största kungen av alla. David gjorde Israel till ett mäktigt rike och Jerusalem till dess huvudstad.  Han kom att betraktas som idealkungen och ”</a:t>
            </a:r>
            <a:r>
              <a:rPr lang="sv-SE" dirty="0" err="1"/>
              <a:t>Davidsskölden</a:t>
            </a:r>
            <a:r>
              <a:rPr lang="sv-SE" dirty="0"/>
              <a:t>” i form av en sexuddig stjärna har senare blivit en judisk symbol</a:t>
            </a:r>
          </a:p>
          <a:p>
            <a:pPr marL="0" indent="0">
              <a:buNone/>
            </a:pPr>
            <a:r>
              <a:rPr lang="sv-SE" dirty="0"/>
              <a:t>Davids son Salomo satte sin prägel på konungatiden genom att bygga templet i Jerusalem.</a:t>
            </a:r>
          </a:p>
        </p:txBody>
      </p:sp>
    </p:spTree>
    <p:extLst>
      <p:ext uri="{BB962C8B-B14F-4D97-AF65-F5344CB8AC3E}">
        <p14:creationId xmlns:p14="http://schemas.microsoft.com/office/powerpoint/2010/main" val="321134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Förföljelser</a:t>
            </a:r>
          </a:p>
        </p:txBody>
      </p:sp>
      <p:sp>
        <p:nvSpPr>
          <p:cNvPr id="3" name="Platshållare för innehåll 2"/>
          <p:cNvSpPr>
            <a:spLocks noGrp="1"/>
          </p:cNvSpPr>
          <p:nvPr>
            <p:ph idx="1"/>
          </p:nvPr>
        </p:nvSpPr>
        <p:spPr/>
        <p:txBody>
          <a:bodyPr>
            <a:normAutofit lnSpcReduction="10000"/>
          </a:bodyPr>
          <a:lstStyle/>
          <a:p>
            <a:pPr marL="0" indent="0">
              <a:buNone/>
            </a:pPr>
            <a:r>
              <a:rPr lang="sv-SE" dirty="0"/>
              <a:t>500-talet </a:t>
            </a:r>
            <a:r>
              <a:rPr lang="sv-SE" dirty="0" err="1"/>
              <a:t>fvt</a:t>
            </a:r>
            <a:r>
              <a:rPr lang="sv-SE" dirty="0"/>
              <a:t> intogs Jerusalem av Babylonierna och en stor del av befolkningen fördes bort där de levde i landsflykt (första diasporan).</a:t>
            </a:r>
          </a:p>
          <a:p>
            <a:pPr marL="0" indent="0">
              <a:buNone/>
            </a:pPr>
            <a:r>
              <a:rPr lang="sv-SE" dirty="0"/>
              <a:t>Fick återvända ca 50 år senare – byggde upp templet igen.</a:t>
            </a:r>
          </a:p>
          <a:p>
            <a:pPr marL="0" indent="0">
              <a:buNone/>
            </a:pPr>
            <a:endParaRPr lang="sv-SE" dirty="0"/>
          </a:p>
          <a:p>
            <a:pPr marL="0" indent="0">
              <a:buNone/>
            </a:pPr>
            <a:r>
              <a:rPr lang="sv-SE" dirty="0"/>
              <a:t>300-talet </a:t>
            </a:r>
            <a:r>
              <a:rPr lang="sv-SE" dirty="0" err="1"/>
              <a:t>fvt</a:t>
            </a:r>
            <a:r>
              <a:rPr lang="sv-SE" dirty="0"/>
              <a:t> blev Jerusalem återigen ockuperat, denna gång av Alexander den store. Vid försök att inför grekisk gudstro gjorde judarna uppror och kunde år 164 </a:t>
            </a:r>
            <a:r>
              <a:rPr lang="sv-SE" dirty="0" err="1"/>
              <a:t>fvt</a:t>
            </a:r>
            <a:r>
              <a:rPr lang="sv-SE" dirty="0"/>
              <a:t> </a:t>
            </a:r>
            <a:r>
              <a:rPr lang="sv-SE" dirty="0" err="1"/>
              <a:t>återinvida</a:t>
            </a:r>
            <a:r>
              <a:rPr lang="sv-SE" dirty="0"/>
              <a:t> templet och förklara sig självständigt igen. Till minne av denna händelse firas </a:t>
            </a:r>
            <a:r>
              <a:rPr lang="sv-SE" dirty="0" err="1"/>
              <a:t>Chanukka</a:t>
            </a:r>
            <a:r>
              <a:rPr lang="sv-SE" dirty="0"/>
              <a:t>. </a:t>
            </a:r>
          </a:p>
          <a:p>
            <a:pPr marL="0" indent="0">
              <a:buNone/>
            </a:pPr>
            <a:r>
              <a:rPr lang="sv-SE" dirty="0"/>
              <a:t>Denna självständiga stat höll i sig fram till 63 </a:t>
            </a:r>
            <a:r>
              <a:rPr lang="sv-SE" dirty="0" err="1"/>
              <a:t>fvt</a:t>
            </a:r>
            <a:r>
              <a:rPr lang="sv-SE" dirty="0"/>
              <a:t> då den gick under och judarna kom under romerskt välde. Åt 70 </a:t>
            </a:r>
            <a:r>
              <a:rPr lang="sv-SE" dirty="0" err="1"/>
              <a:t>evt</a:t>
            </a:r>
            <a:r>
              <a:rPr lang="sv-SE" dirty="0"/>
              <a:t> intog romerska soldater Jerusalem och templet förstördes. </a:t>
            </a:r>
          </a:p>
          <a:p>
            <a:pPr marL="0" indent="0">
              <a:buNone/>
            </a:pPr>
            <a:endParaRPr lang="sv-SE" dirty="0"/>
          </a:p>
        </p:txBody>
      </p:sp>
    </p:spTree>
    <p:extLst>
      <p:ext uri="{BB962C8B-B14F-4D97-AF65-F5344CB8AC3E}">
        <p14:creationId xmlns:p14="http://schemas.microsoft.com/office/powerpoint/2010/main" val="28973692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Förföljelser</a:t>
            </a:r>
          </a:p>
        </p:txBody>
      </p:sp>
      <p:sp>
        <p:nvSpPr>
          <p:cNvPr id="3" name="Platshållare för innehåll 2"/>
          <p:cNvSpPr>
            <a:spLocks noGrp="1"/>
          </p:cNvSpPr>
          <p:nvPr>
            <p:ph idx="1"/>
          </p:nvPr>
        </p:nvSpPr>
        <p:spPr/>
        <p:txBody>
          <a:bodyPr/>
          <a:lstStyle/>
          <a:p>
            <a:r>
              <a:rPr lang="sv-SE" dirty="0"/>
              <a:t>Efter år 70 sökte sig många judar bort från Israel. Därefter har judarna bott utspridda som minoriteter bland andra folk. Detta kallas för diaspora – förskingring.</a:t>
            </a:r>
          </a:p>
          <a:p>
            <a:r>
              <a:rPr lang="sv-SE" dirty="0"/>
              <a:t>500-1700-talet</a:t>
            </a:r>
            <a:br>
              <a:rPr lang="sv-SE" dirty="0"/>
            </a:br>
            <a:r>
              <a:rPr lang="sv-SE" dirty="0"/>
              <a:t>I det kristna Europa fick judarna en svår ställning. De fick skulden för Jesus död och blev syndabockar när samhället drabbades av olyckor av olika slag. </a:t>
            </a:r>
          </a:p>
          <a:p>
            <a:r>
              <a:rPr lang="sv-SE" dirty="0"/>
              <a:t>De fick bara utöva ett fåtal yrken och hänvisades att bo i avskilda områden i städerna, s.k. ghetton. Judeförföljelser var vanliga under hela medeltiden.</a:t>
            </a:r>
          </a:p>
          <a:p>
            <a:r>
              <a:rPr lang="sv-SE" dirty="0"/>
              <a:t>De judar som levde under islam hade det bättre, men även där var de andra klassens medborgare. </a:t>
            </a:r>
          </a:p>
        </p:txBody>
      </p:sp>
    </p:spTree>
    <p:extLst>
      <p:ext uri="{BB962C8B-B14F-4D97-AF65-F5344CB8AC3E}">
        <p14:creationId xmlns:p14="http://schemas.microsoft.com/office/powerpoint/2010/main" val="3908938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Förföljelser</a:t>
            </a:r>
          </a:p>
        </p:txBody>
      </p:sp>
      <p:sp>
        <p:nvSpPr>
          <p:cNvPr id="3" name="Platshållare för innehåll 2"/>
          <p:cNvSpPr>
            <a:spLocks noGrp="1"/>
          </p:cNvSpPr>
          <p:nvPr>
            <p:ph idx="1"/>
          </p:nvPr>
        </p:nvSpPr>
        <p:spPr/>
        <p:txBody>
          <a:bodyPr/>
          <a:lstStyle/>
          <a:p>
            <a:r>
              <a:rPr lang="sv-SE" dirty="0"/>
              <a:t>Från 1700</a:t>
            </a:r>
            <a:br>
              <a:rPr lang="sv-SE" dirty="0"/>
            </a:br>
            <a:r>
              <a:rPr lang="sv-SE" dirty="0"/>
              <a:t>Det var först på 1700-talet som och under upplysningen som judarna blev accepterade som medborgare i ett antal europeiska länder. Det var också nu som de fick bosätta sig var de ville och delta i samhällslivet. Denna upprättelse kallas emancipationen.</a:t>
            </a:r>
          </a:p>
          <a:p>
            <a:r>
              <a:rPr lang="sv-SE" dirty="0"/>
              <a:t>Med nyvunnen frihet kom nya problem. Tidigare hade de levt ostört från yttre påverkan i ghetton. Nu kom de plötsligt i kontakt med mycket som var främmande för deras tro. Tre olika svar växte fram på hur de skulle förhålla sig till allt det nya.</a:t>
            </a:r>
          </a:p>
          <a:p>
            <a:r>
              <a:rPr lang="sv-SE" dirty="0"/>
              <a:t>Ortodoxi</a:t>
            </a:r>
            <a:br>
              <a:rPr lang="sv-SE" dirty="0"/>
            </a:br>
            <a:r>
              <a:rPr lang="sv-SE" dirty="0"/>
              <a:t>Reformjudendom</a:t>
            </a:r>
            <a:br>
              <a:rPr lang="sv-SE" dirty="0"/>
            </a:br>
            <a:r>
              <a:rPr lang="sv-SE" dirty="0"/>
              <a:t>Konservatism</a:t>
            </a:r>
          </a:p>
        </p:txBody>
      </p:sp>
    </p:spTree>
    <p:extLst>
      <p:ext uri="{BB962C8B-B14F-4D97-AF65-F5344CB8AC3E}">
        <p14:creationId xmlns:p14="http://schemas.microsoft.com/office/powerpoint/2010/main" val="2416325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Liberala judar</a:t>
            </a:r>
          </a:p>
        </p:txBody>
      </p:sp>
      <p:sp>
        <p:nvSpPr>
          <p:cNvPr id="3" name="Platshållare för innehåll 2"/>
          <p:cNvSpPr>
            <a:spLocks noGrp="1"/>
          </p:cNvSpPr>
          <p:nvPr>
            <p:ph idx="1"/>
          </p:nvPr>
        </p:nvSpPr>
        <p:spPr/>
        <p:txBody>
          <a:bodyPr/>
          <a:lstStyle/>
          <a:p>
            <a:r>
              <a:rPr lang="sv-SE" dirty="0"/>
              <a:t>Liberala (Reformjudendom) - Växte fram i Västeuropa på 1800-talet.  </a:t>
            </a:r>
          </a:p>
          <a:p>
            <a:r>
              <a:rPr lang="sv-SE" dirty="0"/>
              <a:t>I denna rörelse försöker man anpassa judendomen till det moderna samhället. </a:t>
            </a:r>
          </a:p>
          <a:p>
            <a:r>
              <a:rPr lang="sv-SE" dirty="0"/>
              <a:t>De liberala judarna menar att de gamla reglerna är från en tid som inte är relevant längre. De utgår från lagar som är knutna till dagens samhälle och liv, tex kan gudstjänster firas på vilket språk som helst och kvinnliga rabbiner har varit tillåtna sedan 70-talet. </a:t>
            </a:r>
          </a:p>
          <a:p>
            <a:r>
              <a:rPr lang="sv-SE" dirty="0"/>
              <a:t>Sabbaten kan till och med firas på söndag. </a:t>
            </a:r>
          </a:p>
          <a:p>
            <a:r>
              <a:rPr lang="sv-SE" dirty="0"/>
              <a:t>Man har också en tolerant inställning till homosexuella och de får även gifta sig.</a:t>
            </a:r>
          </a:p>
        </p:txBody>
      </p:sp>
    </p:spTree>
    <p:extLst>
      <p:ext uri="{BB962C8B-B14F-4D97-AF65-F5344CB8AC3E}">
        <p14:creationId xmlns:p14="http://schemas.microsoft.com/office/powerpoint/2010/main" val="35217394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Ortodoxa judar</a:t>
            </a:r>
          </a:p>
        </p:txBody>
      </p:sp>
      <p:sp>
        <p:nvSpPr>
          <p:cNvPr id="3" name="Platshållare för innehåll 2"/>
          <p:cNvSpPr>
            <a:spLocks noGrp="1"/>
          </p:cNvSpPr>
          <p:nvPr>
            <p:ph idx="1"/>
          </p:nvPr>
        </p:nvSpPr>
        <p:spPr/>
        <p:txBody>
          <a:bodyPr/>
          <a:lstStyle/>
          <a:p>
            <a:r>
              <a:rPr lang="sv-SE" dirty="0"/>
              <a:t>Ortodoxa</a:t>
            </a:r>
            <a:r>
              <a:rPr lang="sv-SE" b="1" dirty="0"/>
              <a:t> - </a:t>
            </a:r>
            <a:r>
              <a:rPr lang="sv-SE" dirty="0"/>
              <a:t>Växte fram som en reaktion mot reformjudendomen. </a:t>
            </a:r>
          </a:p>
          <a:p>
            <a:r>
              <a:rPr lang="sv-SE" dirty="0"/>
              <a:t>De ortodoxa judarna är de mest traditionsbundna och har som mål att följa alla de 613 reglerna som finns för judar. </a:t>
            </a:r>
          </a:p>
          <a:p>
            <a:r>
              <a:rPr lang="sv-SE" dirty="0"/>
              <a:t>Man känner igen männen på att de alltid bär </a:t>
            </a:r>
            <a:r>
              <a:rPr lang="sv-SE" dirty="0" err="1"/>
              <a:t>kipah</a:t>
            </a:r>
            <a:r>
              <a:rPr lang="sv-SE" dirty="0"/>
              <a:t>, </a:t>
            </a:r>
            <a:r>
              <a:rPr lang="sv-SE" dirty="0" err="1"/>
              <a:t>tallit</a:t>
            </a:r>
            <a:r>
              <a:rPr lang="sv-SE" dirty="0"/>
              <a:t> </a:t>
            </a:r>
            <a:r>
              <a:rPr lang="sv-SE" dirty="0" err="1"/>
              <a:t>katan</a:t>
            </a:r>
            <a:r>
              <a:rPr lang="sv-SE" dirty="0"/>
              <a:t> och vissa har även </a:t>
            </a:r>
            <a:r>
              <a:rPr lang="sv-SE" dirty="0" err="1"/>
              <a:t>tinninglockar</a:t>
            </a:r>
            <a:r>
              <a:rPr lang="sv-SE" dirty="0"/>
              <a:t>. </a:t>
            </a:r>
          </a:p>
          <a:p>
            <a:r>
              <a:rPr lang="sv-SE" dirty="0"/>
              <a:t>Några av de mest ortodoxa accepterar inte staten Israel eftersom den inte är grundad av Messias.</a:t>
            </a:r>
          </a:p>
          <a:p>
            <a:endParaRPr lang="sv-SE" dirty="0"/>
          </a:p>
        </p:txBody>
      </p:sp>
    </p:spTree>
    <p:extLst>
      <p:ext uri="{BB962C8B-B14F-4D97-AF65-F5344CB8AC3E}">
        <p14:creationId xmlns:p14="http://schemas.microsoft.com/office/powerpoint/2010/main" val="35117246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Konservativa judar</a:t>
            </a:r>
          </a:p>
        </p:txBody>
      </p:sp>
      <p:sp>
        <p:nvSpPr>
          <p:cNvPr id="3" name="Platshållare för innehåll 2"/>
          <p:cNvSpPr>
            <a:spLocks noGrp="1"/>
          </p:cNvSpPr>
          <p:nvPr>
            <p:ph idx="1"/>
          </p:nvPr>
        </p:nvSpPr>
        <p:spPr/>
        <p:txBody>
          <a:bodyPr/>
          <a:lstStyle/>
          <a:p>
            <a:r>
              <a:rPr lang="sv-SE" dirty="0"/>
              <a:t>Konservativa – Växte fram i USA och Europa under sent 1800-tal. </a:t>
            </a:r>
          </a:p>
          <a:p>
            <a:r>
              <a:rPr lang="sv-SE" dirty="0"/>
              <a:t>Betydligt mer öppen för modern kultur än de ortodoxa judarna men vill ändå hålla fast vid de judiska lagarna och traditionerna så mycket det går. </a:t>
            </a:r>
          </a:p>
          <a:p>
            <a:endParaRPr lang="sv-SE" dirty="0"/>
          </a:p>
          <a:p>
            <a:r>
              <a:rPr lang="sv-SE" dirty="0"/>
              <a:t>Detta är alltså en väg mittemellan liberal och ortodox judendom.</a:t>
            </a:r>
          </a:p>
          <a:p>
            <a:endParaRPr lang="sv-SE" dirty="0"/>
          </a:p>
        </p:txBody>
      </p:sp>
    </p:spTree>
    <p:extLst>
      <p:ext uri="{BB962C8B-B14F-4D97-AF65-F5344CB8AC3E}">
        <p14:creationId xmlns:p14="http://schemas.microsoft.com/office/powerpoint/2010/main" val="2150560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Antisemitism och sionism</a:t>
            </a:r>
          </a:p>
        </p:txBody>
      </p:sp>
      <p:sp>
        <p:nvSpPr>
          <p:cNvPr id="3" name="Platshållare för innehåll 2"/>
          <p:cNvSpPr>
            <a:spLocks noGrp="1"/>
          </p:cNvSpPr>
          <p:nvPr>
            <p:ph idx="1"/>
          </p:nvPr>
        </p:nvSpPr>
        <p:spPr/>
        <p:txBody>
          <a:bodyPr>
            <a:normAutofit/>
          </a:bodyPr>
          <a:lstStyle/>
          <a:p>
            <a:r>
              <a:rPr lang="sv-SE" sz="2300" dirty="0"/>
              <a:t>Emancipationen/befrielsen ledde inte bara till anpassningsproblem för den judiska religionen. </a:t>
            </a:r>
          </a:p>
          <a:p>
            <a:r>
              <a:rPr lang="sv-SE" sz="2300" dirty="0"/>
              <a:t>Judarna betraktades som konkurrenter av vissa grupper när de fick samma rättigheter som andra medborgare. Detta kan förmodligen ha bidragit till framväxten av den moderna antisemitismen, fientligheten mot judar. </a:t>
            </a:r>
          </a:p>
          <a:p>
            <a:r>
              <a:rPr lang="sv-SE" sz="2300" dirty="0"/>
              <a:t>Medeltidens judeförföljelser var religiöst betingade, eftersom man menade att judarna hade dödat Jesus. De ansågs även ha fel tro men förföljelserna upphörde i allmänhet när judarna lät döpa sig. Då hade de börjat tänka rätt. </a:t>
            </a:r>
          </a:p>
        </p:txBody>
      </p:sp>
    </p:spTree>
    <p:extLst>
      <p:ext uri="{BB962C8B-B14F-4D97-AF65-F5344CB8AC3E}">
        <p14:creationId xmlns:p14="http://schemas.microsoft.com/office/powerpoint/2010/main" val="2622262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Vad gjorde vi förra lektionen?</a:t>
            </a:r>
          </a:p>
        </p:txBody>
      </p:sp>
      <p:sp>
        <p:nvSpPr>
          <p:cNvPr id="3" name="Platshållare för text 2"/>
          <p:cNvSpPr>
            <a:spLocks noGrp="1"/>
          </p:cNvSpPr>
          <p:nvPr>
            <p:ph type="body" idx="1"/>
          </p:nvPr>
        </p:nvSpPr>
        <p:spPr/>
        <p:txBody>
          <a:bodyPr/>
          <a:lstStyle/>
          <a:p>
            <a:r>
              <a:rPr lang="sv-SE" dirty="0"/>
              <a:t>Prata med kompis först</a:t>
            </a:r>
          </a:p>
        </p:txBody>
      </p:sp>
    </p:spTree>
    <p:extLst>
      <p:ext uri="{BB962C8B-B14F-4D97-AF65-F5344CB8AC3E}">
        <p14:creationId xmlns:p14="http://schemas.microsoft.com/office/powerpoint/2010/main" val="126719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Antisemitism och sionism</a:t>
            </a:r>
          </a:p>
        </p:txBody>
      </p:sp>
      <p:sp>
        <p:nvSpPr>
          <p:cNvPr id="3" name="Platshållare för innehåll 2"/>
          <p:cNvSpPr>
            <a:spLocks noGrp="1"/>
          </p:cNvSpPr>
          <p:nvPr>
            <p:ph idx="1"/>
          </p:nvPr>
        </p:nvSpPr>
        <p:spPr/>
        <p:txBody>
          <a:bodyPr>
            <a:normAutofit/>
          </a:bodyPr>
          <a:lstStyle/>
          <a:p>
            <a:r>
              <a:rPr lang="sv-SE" dirty="0"/>
              <a:t>Den moderna antisemitismen grundar sig på rastänkande. </a:t>
            </a:r>
          </a:p>
          <a:p>
            <a:r>
              <a:rPr lang="sv-SE" dirty="0"/>
              <a:t>Man hävdar att judarna är en underlägsen ras. De måste hindras från att få inflytande över mer högtstående rasers ekonomiska och kulturella liv. </a:t>
            </a:r>
          </a:p>
          <a:p>
            <a:r>
              <a:rPr lang="sv-SE" dirty="0"/>
              <a:t>Det resonemanget innebär att en antisemit aldrig kan acceptera judarna, hur de än försöker att anpassa sig. Deras ”brott” är att de är födda som judar. </a:t>
            </a:r>
          </a:p>
        </p:txBody>
      </p:sp>
    </p:spTree>
    <p:extLst>
      <p:ext uri="{BB962C8B-B14F-4D97-AF65-F5344CB8AC3E}">
        <p14:creationId xmlns:p14="http://schemas.microsoft.com/office/powerpoint/2010/main" val="3715690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Antisemitism och sionism</a:t>
            </a:r>
          </a:p>
        </p:txBody>
      </p:sp>
      <p:sp>
        <p:nvSpPr>
          <p:cNvPr id="3" name="Platshållare för innehåll 2"/>
          <p:cNvSpPr>
            <a:spLocks noGrp="1"/>
          </p:cNvSpPr>
          <p:nvPr>
            <p:ph idx="1"/>
          </p:nvPr>
        </p:nvSpPr>
        <p:spPr/>
        <p:txBody>
          <a:bodyPr/>
          <a:lstStyle/>
          <a:p>
            <a:r>
              <a:rPr lang="sv-SE" dirty="0"/>
              <a:t>Från 1880-talet utsattes judarna i Östeuropa för våldsamma förföljelser, s.k. pogromer. </a:t>
            </a:r>
          </a:p>
          <a:p>
            <a:r>
              <a:rPr lang="sv-SE" dirty="0"/>
              <a:t>Kring sekelskiftet 1900 fanns antijudiska strömmingar i hela Europa. </a:t>
            </a:r>
          </a:p>
          <a:p>
            <a:r>
              <a:rPr lang="sv-SE" dirty="0"/>
              <a:t>På 1930-talet kom Hitler till makten i Tyskland. Hitler lät judarna få skulden för den ekonomiska krisen och massarbetslösheten. Men det var inte han som uppfann antisemitismen. </a:t>
            </a:r>
          </a:p>
          <a:p>
            <a:r>
              <a:rPr lang="sv-SE" dirty="0"/>
              <a:t>Många andra hade liknande åsikter och tog villigt emot hans budskap. De nazistiska dödslägren på 1940-talet var en följd av den moderna antisemitismen, dessa judars ”brott”, deras judenhet, kunde bara sonas genom att de utplånades.</a:t>
            </a:r>
          </a:p>
        </p:txBody>
      </p:sp>
    </p:spTree>
    <p:extLst>
      <p:ext uri="{BB962C8B-B14F-4D97-AF65-F5344CB8AC3E}">
        <p14:creationId xmlns:p14="http://schemas.microsoft.com/office/powerpoint/2010/main" val="204895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Antisemitism och sionism</a:t>
            </a:r>
          </a:p>
        </p:txBody>
      </p:sp>
      <p:sp>
        <p:nvSpPr>
          <p:cNvPr id="3" name="Platshållare för innehåll 2"/>
          <p:cNvSpPr>
            <a:spLocks noGrp="1"/>
          </p:cNvSpPr>
          <p:nvPr>
            <p:ph idx="1"/>
          </p:nvPr>
        </p:nvSpPr>
        <p:spPr/>
        <p:txBody>
          <a:bodyPr>
            <a:normAutofit/>
          </a:bodyPr>
          <a:lstStyle/>
          <a:p>
            <a:r>
              <a:rPr lang="sv-SE" dirty="0"/>
              <a:t>Antisemitismen vid sekelskiftet gav upphov till judiska motreaktioner. </a:t>
            </a:r>
          </a:p>
          <a:p>
            <a:r>
              <a:rPr lang="sv-SE" dirty="0"/>
              <a:t>Många judar vågade inte längre tro på en framtid i de länder där de bodde.</a:t>
            </a:r>
          </a:p>
          <a:p>
            <a:r>
              <a:rPr lang="sv-SE" dirty="0"/>
              <a:t>Alternativet formulerades klart år 1896. Det året gav den österrikisk-reformjudiska journalisten Theodor </a:t>
            </a:r>
            <a:r>
              <a:rPr lang="sv-SE" dirty="0" err="1"/>
              <a:t>Herzl</a:t>
            </a:r>
            <a:r>
              <a:rPr lang="sv-SE" dirty="0"/>
              <a:t> ut boken Judestaten. </a:t>
            </a:r>
          </a:p>
          <a:p>
            <a:r>
              <a:rPr lang="sv-SE" dirty="0"/>
              <a:t>Där förespråkades en slutgiltig lösning på judeproblemet, genom att judarna skulle få en egen stat, där de skulle kunna utforma sitt eget samhälle. De flesta ville att denna stat skulle ligga i Palestina, landet där deras förfäder en gång bott. </a:t>
            </a:r>
          </a:p>
        </p:txBody>
      </p:sp>
    </p:spTree>
    <p:extLst>
      <p:ext uri="{BB962C8B-B14F-4D97-AF65-F5344CB8AC3E}">
        <p14:creationId xmlns:p14="http://schemas.microsoft.com/office/powerpoint/2010/main" val="519451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Antisemitism och sionism</a:t>
            </a:r>
          </a:p>
        </p:txBody>
      </p:sp>
      <p:sp>
        <p:nvSpPr>
          <p:cNvPr id="3" name="Platshållare för innehåll 2"/>
          <p:cNvSpPr>
            <a:spLocks noGrp="1"/>
          </p:cNvSpPr>
          <p:nvPr>
            <p:ph idx="1"/>
          </p:nvPr>
        </p:nvSpPr>
        <p:spPr/>
        <p:txBody>
          <a:bodyPr/>
          <a:lstStyle/>
          <a:p>
            <a:r>
              <a:rPr lang="sv-SE" dirty="0"/>
              <a:t>Rörelsen som strävade efter en judisk stat kom att kalls sionism efter Sion, den höjd i Jerusalem där templet låt före förstörelsen år 70. </a:t>
            </a:r>
          </a:p>
          <a:p>
            <a:r>
              <a:rPr lang="sv-SE" dirty="0"/>
              <a:t>Från slutet av 1800-talet fram till 1900-talets första decennier skedde några invandringsvågor av judar till Palestina. </a:t>
            </a:r>
          </a:p>
          <a:p>
            <a:r>
              <a:rPr lang="sv-SE" dirty="0"/>
              <a:t>När nazismens förbrytelser mot judarna blev kända fick deras dröm om ett eget land stöd från stormakterna. Den 14 maj 1948 utropades staten Israel och sionismen hade nått sitt mål.</a:t>
            </a:r>
          </a:p>
        </p:txBody>
      </p:sp>
    </p:spTree>
    <p:extLst>
      <p:ext uri="{BB962C8B-B14F-4D97-AF65-F5344CB8AC3E}">
        <p14:creationId xmlns:p14="http://schemas.microsoft.com/office/powerpoint/2010/main" val="3181090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Israel och judarna</a:t>
            </a:r>
          </a:p>
        </p:txBody>
      </p:sp>
      <p:sp>
        <p:nvSpPr>
          <p:cNvPr id="3" name="Platshållare för innehåll 2"/>
          <p:cNvSpPr>
            <a:spLocks noGrp="1"/>
          </p:cNvSpPr>
          <p:nvPr>
            <p:ph idx="1"/>
          </p:nvPr>
        </p:nvSpPr>
        <p:spPr/>
        <p:txBody>
          <a:bodyPr/>
          <a:lstStyle/>
          <a:p>
            <a:r>
              <a:rPr lang="sv-SE" dirty="0"/>
              <a:t>Det officiella språket i Israel är hebreiska. </a:t>
            </a:r>
          </a:p>
          <a:p>
            <a:r>
              <a:rPr lang="sv-SE" dirty="0"/>
              <a:t>Hebreiskan blev etablerad och är väl införlivad i både tal och skrift sedan Israels tillkomst. Tidigare användes den mest i religiösa sammanhang. </a:t>
            </a:r>
          </a:p>
          <a:p>
            <a:r>
              <a:rPr lang="sv-SE" dirty="0"/>
              <a:t>De sionistiska judar som grundade Israel hade olika visioner, en del ville bygga efter socialistiska principer, där religionen skulle vara en privatsak. Andra ville skapa en stat där religionen skulle få spela en större roll. </a:t>
            </a:r>
          </a:p>
          <a:p>
            <a:r>
              <a:rPr lang="sv-SE" dirty="0"/>
              <a:t>På en punkt har religionen fått ett mycket stort inflytande, det gäller familjelivet. </a:t>
            </a:r>
          </a:p>
          <a:p>
            <a:r>
              <a:rPr lang="sv-SE" dirty="0"/>
              <a:t>Alla frågor som rör familjen behandlas i Israel enligt reglerna i </a:t>
            </a:r>
            <a:r>
              <a:rPr lang="sv-SE" dirty="0" err="1"/>
              <a:t>Torah</a:t>
            </a:r>
            <a:r>
              <a:rPr lang="sv-SE" dirty="0"/>
              <a:t> och Talmud. Vid skilsmässor och familjerättsliga tvister är det särskilda rabbindomstolar som dömer.</a:t>
            </a:r>
          </a:p>
        </p:txBody>
      </p:sp>
    </p:spTree>
    <p:extLst>
      <p:ext uri="{BB962C8B-B14F-4D97-AF65-F5344CB8AC3E}">
        <p14:creationId xmlns:p14="http://schemas.microsoft.com/office/powerpoint/2010/main" val="1078705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Israel och judarna</a:t>
            </a:r>
          </a:p>
        </p:txBody>
      </p:sp>
      <p:sp>
        <p:nvSpPr>
          <p:cNvPr id="3" name="Platshållare för innehåll 2"/>
          <p:cNvSpPr>
            <a:spLocks noGrp="1"/>
          </p:cNvSpPr>
          <p:nvPr>
            <p:ph idx="1"/>
          </p:nvPr>
        </p:nvSpPr>
        <p:spPr/>
        <p:txBody>
          <a:bodyPr/>
          <a:lstStyle/>
          <a:p>
            <a:r>
              <a:rPr lang="sv-SE" dirty="0"/>
              <a:t>Större delen av världens ca 13 miljoner judar bor fortfarande i förskingringen.</a:t>
            </a:r>
          </a:p>
          <a:p>
            <a:r>
              <a:rPr lang="sv-SE" dirty="0"/>
              <a:t>Endast 4,3 miljoner bor i Israel, de övriga bor i andra länder. </a:t>
            </a:r>
          </a:p>
          <a:p>
            <a:r>
              <a:rPr lang="sv-SE" dirty="0"/>
              <a:t>Den största gruppen, på 5,7 miljoner judar bor i USA och det är även därifrån Israel får sitt starkaste politiska och ekonomiska stöd. </a:t>
            </a:r>
          </a:p>
          <a:p>
            <a:r>
              <a:rPr lang="sv-SE" dirty="0"/>
              <a:t>Många västerländska judar är inte troende (sekulariserade) och har ingen kontakt med synagogor och gudstjänstlivet. De kan istället vara engagerade och aktiva i judiska organisationer för att på så sätt bejaka sitt judiska arv.</a:t>
            </a:r>
          </a:p>
        </p:txBody>
      </p:sp>
    </p:spTree>
    <p:extLst>
      <p:ext uri="{BB962C8B-B14F-4D97-AF65-F5344CB8AC3E}">
        <p14:creationId xmlns:p14="http://schemas.microsoft.com/office/powerpoint/2010/main" val="5217926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Judar i </a:t>
            </a:r>
            <a:r>
              <a:rPr lang="sv-SE" dirty="0" err="1"/>
              <a:t>sverige</a:t>
            </a:r>
            <a:endParaRPr lang="sv-SE" dirty="0"/>
          </a:p>
        </p:txBody>
      </p:sp>
      <p:sp>
        <p:nvSpPr>
          <p:cNvPr id="3" name="Platshållare för innehåll 2"/>
          <p:cNvSpPr>
            <a:spLocks noGrp="1"/>
          </p:cNvSpPr>
          <p:nvPr>
            <p:ph idx="1"/>
          </p:nvPr>
        </p:nvSpPr>
        <p:spPr/>
        <p:txBody>
          <a:bodyPr>
            <a:normAutofit lnSpcReduction="10000"/>
          </a:bodyPr>
          <a:lstStyle/>
          <a:p>
            <a:r>
              <a:rPr lang="sv-SE" dirty="0"/>
              <a:t>1774 grundades den första judiska bosättningen i Sverige när Aaron Isaac kom till Stockholm från Tyskland. Han fick tillåtelse av dåvarande kung Gustav III att bilda judisk församling och var den förste juden som fick rätt att behålla sin tro och inte tvingas omvända sig till kristendom. 1945 bildades det Judiska Centralrådet som har till uppgift att verka för judar och judendom i Sverige.</a:t>
            </a:r>
          </a:p>
          <a:p>
            <a:r>
              <a:rPr lang="sv-SE" dirty="0"/>
              <a:t>Idag lever ca 18.000 judar i Sverige. Vissa är djupt troende och andra firar de viktiga högtiderna men inte mer och ytterligare en grupp kallar sig ateister. Den judiska identiteten upprätthålls främst inom familjen.</a:t>
            </a:r>
          </a:p>
          <a:p>
            <a:r>
              <a:rPr lang="sv-SE" dirty="0"/>
              <a:t>Antisemitismen har funnits i större och mindre utsträckning också i svensk historia i form av rasbiologi, fördomsfulla skämtteckningar och en allmän syn på att judar är farliga, opålitliga och giriga. Vissa grupper har mött judar med hat och våld. </a:t>
            </a:r>
            <a:r>
              <a:rPr lang="sv-SE"/>
              <a:t>I Malmö har det under senare år riktats flera antisemitistiska attacker mot judar och synagogor.</a:t>
            </a:r>
          </a:p>
          <a:p>
            <a:endParaRPr lang="sv-SE"/>
          </a:p>
        </p:txBody>
      </p:sp>
    </p:spTree>
    <p:extLst>
      <p:ext uri="{BB962C8B-B14F-4D97-AF65-F5344CB8AC3E}">
        <p14:creationId xmlns:p14="http://schemas.microsoft.com/office/powerpoint/2010/main" val="3538156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Världssyn och teodicéproblemet</a:t>
            </a:r>
          </a:p>
        </p:txBody>
      </p:sp>
      <p:sp>
        <p:nvSpPr>
          <p:cNvPr id="3" name="Platshållare för innehåll 2"/>
          <p:cNvSpPr>
            <a:spLocks noGrp="1"/>
          </p:cNvSpPr>
          <p:nvPr>
            <p:ph idx="1"/>
          </p:nvPr>
        </p:nvSpPr>
        <p:spPr/>
        <p:txBody>
          <a:bodyPr>
            <a:normAutofit fontScale="92500"/>
          </a:bodyPr>
          <a:lstStyle/>
          <a:p>
            <a:r>
              <a:rPr lang="sv-SE" dirty="0"/>
              <a:t>Världen skapades på sex dagar</a:t>
            </a:r>
          </a:p>
          <a:p>
            <a:r>
              <a:rPr lang="sv-SE" dirty="0"/>
              <a:t>Sjunde dagen – vilodagen (lördag)</a:t>
            </a:r>
          </a:p>
          <a:p>
            <a:r>
              <a:rPr lang="sv-SE" dirty="0"/>
              <a:t>Världen är god, den finns till </a:t>
            </a:r>
            <a:r>
              <a:rPr lang="sv-SE" dirty="0" err="1"/>
              <a:t>pga</a:t>
            </a:r>
            <a:r>
              <a:rPr lang="sv-SE" dirty="0"/>
              <a:t> Guds vilja och är därför beroende av Gud som styr den mot ett bestämt mål.</a:t>
            </a:r>
          </a:p>
          <a:p>
            <a:r>
              <a:rPr lang="sv-SE" dirty="0"/>
              <a:t>Världen ska njutas men även förvaltas väl! – finns regler för behandling av djur och växter.</a:t>
            </a:r>
          </a:p>
          <a:p>
            <a:r>
              <a:rPr lang="sv-SE" dirty="0"/>
              <a:t>Om världen är god – varför finns det ondska? Hur kan man förklara katastrofer som människor inte kan rå över?</a:t>
            </a:r>
          </a:p>
          <a:p>
            <a:r>
              <a:rPr lang="sv-SE" dirty="0"/>
              <a:t>1. Guds plan är svårbegriplig – människans förstånd är för litet för att förstå allt med Gud.</a:t>
            </a:r>
          </a:p>
          <a:p>
            <a:r>
              <a:rPr lang="sv-SE" dirty="0"/>
              <a:t>2. Straff för att människorna inte följer Guds vilja</a:t>
            </a:r>
          </a:p>
          <a:p>
            <a:endParaRPr lang="sv-SE" dirty="0"/>
          </a:p>
        </p:txBody>
      </p:sp>
    </p:spTree>
    <p:extLst>
      <p:ext uri="{BB962C8B-B14F-4D97-AF65-F5344CB8AC3E}">
        <p14:creationId xmlns:p14="http://schemas.microsoft.com/office/powerpoint/2010/main" val="21539711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Messias 	</a:t>
            </a:r>
          </a:p>
        </p:txBody>
      </p:sp>
      <p:sp>
        <p:nvSpPr>
          <p:cNvPr id="3" name="Platshållare för innehåll 2"/>
          <p:cNvSpPr>
            <a:spLocks noGrp="1"/>
          </p:cNvSpPr>
          <p:nvPr>
            <p:ph idx="1"/>
          </p:nvPr>
        </p:nvSpPr>
        <p:spPr/>
        <p:txBody>
          <a:bodyPr/>
          <a:lstStyle/>
          <a:p>
            <a:r>
              <a:rPr lang="sv-SE" dirty="0"/>
              <a:t>Judarna väntar och längtar efter den dag då Guds plan med världen ska förverkligas – FRED, RÄTTVISA, HARMONI…</a:t>
            </a:r>
          </a:p>
          <a:p>
            <a:r>
              <a:rPr lang="sv-SE" dirty="0" err="1"/>
              <a:t>Tanak</a:t>
            </a:r>
            <a:r>
              <a:rPr lang="sv-SE" dirty="0"/>
              <a:t> säger att Gud ska sända någon till världen som ska komma med detta budskap – MESSIAS</a:t>
            </a:r>
          </a:p>
          <a:p>
            <a:r>
              <a:rPr lang="sv-SE" dirty="0"/>
              <a:t>När messias kommer:</a:t>
            </a:r>
          </a:p>
          <a:p>
            <a:r>
              <a:rPr lang="sv-SE" dirty="0"/>
              <a:t>Alla judar ska bo i ett eget land</a:t>
            </a:r>
          </a:p>
          <a:p>
            <a:r>
              <a:rPr lang="sv-SE" dirty="0"/>
              <a:t>Gud och människa ska ha ett gott förhållande till varandra</a:t>
            </a:r>
          </a:p>
          <a:p>
            <a:r>
              <a:rPr lang="sv-SE" dirty="0"/>
              <a:t>Det ska råda fred och rättvisa</a:t>
            </a:r>
          </a:p>
          <a:p>
            <a:endParaRPr lang="sv-SE" dirty="0"/>
          </a:p>
        </p:txBody>
      </p:sp>
    </p:spTree>
    <p:extLst>
      <p:ext uri="{BB962C8B-B14F-4D97-AF65-F5344CB8AC3E}">
        <p14:creationId xmlns:p14="http://schemas.microsoft.com/office/powerpoint/2010/main" val="6379535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Messias </a:t>
            </a:r>
          </a:p>
        </p:txBody>
      </p:sp>
      <p:sp>
        <p:nvSpPr>
          <p:cNvPr id="3" name="Platshållare för innehåll 2"/>
          <p:cNvSpPr>
            <a:spLocks noGrp="1"/>
          </p:cNvSpPr>
          <p:nvPr>
            <p:ph idx="1"/>
          </p:nvPr>
        </p:nvSpPr>
        <p:spPr/>
        <p:txBody>
          <a:bodyPr/>
          <a:lstStyle/>
          <a:p>
            <a:r>
              <a:rPr lang="sv-SE" dirty="0"/>
              <a:t>Men…</a:t>
            </a:r>
          </a:p>
          <a:p>
            <a:endParaRPr lang="sv-SE" dirty="0"/>
          </a:p>
          <a:p>
            <a:r>
              <a:rPr lang="sv-SE" dirty="0"/>
              <a:t>Vad som kommer sedan finns det olika uppfattningar om.</a:t>
            </a:r>
          </a:p>
          <a:p>
            <a:endParaRPr lang="sv-SE" dirty="0"/>
          </a:p>
          <a:p>
            <a:r>
              <a:rPr lang="sv-SE" dirty="0"/>
              <a:t>En vanlig judisk uppfattning är att Gud ska hålla en dom över världen och människan. Gud ska låta de döda återuppstå, belöna de rättfärdiga och straffa de orättfärdiga.</a:t>
            </a:r>
          </a:p>
          <a:p>
            <a:endParaRPr lang="sv-SE" dirty="0"/>
          </a:p>
          <a:p>
            <a:endParaRPr lang="sv-SE" dirty="0"/>
          </a:p>
          <a:p>
            <a:endParaRPr lang="sv-SE" dirty="0"/>
          </a:p>
        </p:txBody>
      </p:sp>
    </p:spTree>
    <p:extLst>
      <p:ext uri="{BB962C8B-B14F-4D97-AF65-F5344CB8AC3E}">
        <p14:creationId xmlns:p14="http://schemas.microsoft.com/office/powerpoint/2010/main" val="79420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Gud</a:t>
            </a:r>
          </a:p>
        </p:txBody>
      </p:sp>
      <p:sp>
        <p:nvSpPr>
          <p:cNvPr id="3" name="Platshållare för innehåll 2"/>
          <p:cNvSpPr>
            <a:spLocks noGrp="1"/>
          </p:cNvSpPr>
          <p:nvPr>
            <p:ph idx="1"/>
          </p:nvPr>
        </p:nvSpPr>
        <p:spPr/>
        <p:txBody>
          <a:bodyPr/>
          <a:lstStyle/>
          <a:p>
            <a:r>
              <a:rPr lang="sv-SE" dirty="0"/>
              <a:t>Gud är så helig att man inte får uttala hans namn.</a:t>
            </a:r>
          </a:p>
          <a:p>
            <a:r>
              <a:rPr lang="sv-SE" dirty="0"/>
              <a:t>Stavas JHVH.</a:t>
            </a:r>
          </a:p>
          <a:p>
            <a:r>
              <a:rPr lang="sv-SE" dirty="0"/>
              <a:t>Säger istället </a:t>
            </a:r>
            <a:r>
              <a:rPr lang="sv-SE" dirty="0" err="1"/>
              <a:t>Adonai</a:t>
            </a:r>
            <a:r>
              <a:rPr lang="sv-SE" dirty="0"/>
              <a:t> (herren) eller </a:t>
            </a:r>
            <a:r>
              <a:rPr lang="sv-SE" dirty="0" err="1"/>
              <a:t>Elohim</a:t>
            </a:r>
            <a:r>
              <a:rPr lang="sv-SE" dirty="0"/>
              <a:t> (gud)</a:t>
            </a:r>
          </a:p>
          <a:p>
            <a:r>
              <a:rPr lang="sv-SE" dirty="0"/>
              <a:t>99 synonymer</a:t>
            </a:r>
          </a:p>
          <a:p>
            <a:r>
              <a:rPr lang="sv-SE" dirty="0"/>
              <a:t>Kännetecken: rättfärdig, barmhärtig, allsmäktig, nådig, förlåtande med mera…</a:t>
            </a:r>
            <a:endParaRPr lang="sv-SE" dirty="0"/>
          </a:p>
          <a:p>
            <a:r>
              <a:rPr lang="sv-SE" dirty="0"/>
              <a:t>Ej tillåtet att avbilda Gud</a:t>
            </a:r>
          </a:p>
          <a:p>
            <a:r>
              <a:rPr lang="sv-SE" sz="2400" dirty="0"/>
              <a:t>Viktigast: GUD ÄR EN! (Se trosbekännelsen)</a:t>
            </a:r>
          </a:p>
        </p:txBody>
      </p:sp>
    </p:spTree>
    <p:extLst>
      <p:ext uri="{BB962C8B-B14F-4D97-AF65-F5344CB8AC3E}">
        <p14:creationId xmlns:p14="http://schemas.microsoft.com/office/powerpoint/2010/main" val="27848104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Människan</a:t>
            </a:r>
          </a:p>
        </p:txBody>
      </p:sp>
      <p:sp>
        <p:nvSpPr>
          <p:cNvPr id="3" name="Platshållare för innehåll 2"/>
          <p:cNvSpPr>
            <a:spLocks noGrp="1"/>
          </p:cNvSpPr>
          <p:nvPr>
            <p:ph idx="1"/>
          </p:nvPr>
        </p:nvSpPr>
        <p:spPr/>
        <p:txBody>
          <a:bodyPr/>
          <a:lstStyle/>
          <a:p>
            <a:r>
              <a:rPr lang="sv-SE" dirty="0"/>
              <a:t>Guds avbild</a:t>
            </a:r>
          </a:p>
          <a:p>
            <a:r>
              <a:rPr lang="sv-SE" dirty="0"/>
              <a:t>Guds medhjälpare på jorden</a:t>
            </a:r>
          </a:p>
          <a:p>
            <a:r>
              <a:rPr lang="sv-SE" dirty="0"/>
              <a:t>Ska använda makten för att skapa rättvisa och harmoni i världen</a:t>
            </a:r>
          </a:p>
          <a:p>
            <a:r>
              <a:rPr lang="sv-SE" dirty="0"/>
              <a:t>Består av kropp och själ</a:t>
            </a:r>
          </a:p>
          <a:p>
            <a:r>
              <a:rPr lang="sv-SE" dirty="0"/>
              <a:t>Val att göra både gott och ont</a:t>
            </a:r>
          </a:p>
          <a:p>
            <a:r>
              <a:rPr lang="sv-SE" dirty="0"/>
              <a:t>Människosynen är ljus och optimistisk – människan kan aldrig skylla på en annan makt för det onda hon gör utan är själv ansvarig för sina handlingar</a:t>
            </a:r>
          </a:p>
          <a:p>
            <a:r>
              <a:rPr lang="sv-SE" dirty="0"/>
              <a:t>Tror på domedagen men inte så mycket om vad som händer efter det</a:t>
            </a:r>
          </a:p>
        </p:txBody>
      </p:sp>
    </p:spTree>
    <p:extLst>
      <p:ext uri="{BB962C8B-B14F-4D97-AF65-F5344CB8AC3E}">
        <p14:creationId xmlns:p14="http://schemas.microsoft.com/office/powerpoint/2010/main" val="4128223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Människan	</a:t>
            </a:r>
          </a:p>
        </p:txBody>
      </p:sp>
      <p:sp>
        <p:nvSpPr>
          <p:cNvPr id="3" name="Platshållare för innehåll 2"/>
          <p:cNvSpPr>
            <a:spLocks noGrp="1"/>
          </p:cNvSpPr>
          <p:nvPr>
            <p:ph idx="1"/>
          </p:nvPr>
        </p:nvSpPr>
        <p:spPr/>
        <p:txBody>
          <a:bodyPr>
            <a:normAutofit lnSpcReduction="10000"/>
          </a:bodyPr>
          <a:lstStyle/>
          <a:p>
            <a:r>
              <a:rPr lang="sv-SE" dirty="0"/>
              <a:t>När Moses tog emot Tora på Sinai blev judarna ett utvalt folk med stort ansvar</a:t>
            </a:r>
          </a:p>
          <a:p>
            <a:pPr>
              <a:buFontTx/>
              <a:buChar char="-"/>
            </a:pPr>
            <a:r>
              <a:rPr lang="sv-SE" dirty="0"/>
              <a:t>Se till att Guds vilja uppfylldes</a:t>
            </a:r>
          </a:p>
          <a:p>
            <a:pPr>
              <a:buFontTx/>
              <a:buChar char="-"/>
            </a:pPr>
            <a:r>
              <a:rPr lang="sv-SE" dirty="0"/>
              <a:t> Se till att Guds budskap spreds</a:t>
            </a:r>
          </a:p>
          <a:p>
            <a:pPr>
              <a:buFontTx/>
              <a:buChar char="-"/>
            </a:pPr>
            <a:r>
              <a:rPr lang="sv-SE" dirty="0"/>
              <a:t>Skapar större utsatthet och kan vara en börda</a:t>
            </a:r>
          </a:p>
          <a:p>
            <a:pPr marL="0" indent="0">
              <a:buNone/>
            </a:pPr>
            <a:endParaRPr lang="sv-SE" dirty="0"/>
          </a:p>
          <a:p>
            <a:pPr marL="0" indent="0">
              <a:buNone/>
            </a:pPr>
            <a:r>
              <a:rPr lang="sv-SE" dirty="0"/>
              <a:t>Judar tar livet på stort allvar – fokus på livet här och nu!</a:t>
            </a:r>
          </a:p>
          <a:p>
            <a:pPr marL="0" indent="0">
              <a:buNone/>
            </a:pPr>
            <a:r>
              <a:rPr lang="sv-SE" dirty="0"/>
              <a:t>I centrum står FAMILJEN – kärnfamiljen!</a:t>
            </a:r>
          </a:p>
          <a:p>
            <a:pPr marL="0" indent="0">
              <a:buNone/>
            </a:pPr>
            <a:r>
              <a:rPr lang="sv-SE" dirty="0"/>
              <a:t>Livet ska njutas – sex och mat är gåvor från Gud därför finns inga judiska munkar och nunnor. Man ska inte behöva leva inåtvänd och i självförnekande fromhet.</a:t>
            </a:r>
          </a:p>
        </p:txBody>
      </p:sp>
    </p:spTree>
    <p:extLst>
      <p:ext uri="{BB962C8B-B14F-4D97-AF65-F5344CB8AC3E}">
        <p14:creationId xmlns:p14="http://schemas.microsoft.com/office/powerpoint/2010/main" val="147675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Jämlikhet</a:t>
            </a:r>
          </a:p>
        </p:txBody>
      </p:sp>
      <p:sp>
        <p:nvSpPr>
          <p:cNvPr id="3" name="Platshållare för innehåll 2"/>
          <p:cNvSpPr>
            <a:spLocks noGrp="1"/>
          </p:cNvSpPr>
          <p:nvPr>
            <p:ph idx="1"/>
          </p:nvPr>
        </p:nvSpPr>
        <p:spPr/>
        <p:txBody>
          <a:bodyPr/>
          <a:lstStyle/>
          <a:p>
            <a:r>
              <a:rPr lang="sv-SE" dirty="0"/>
              <a:t>Alla är jämlika och har samma värde!</a:t>
            </a:r>
          </a:p>
          <a:p>
            <a:r>
              <a:rPr lang="sv-SE" dirty="0"/>
              <a:t>Rollfördelningen är inbyggd i skapelseberättelsen. Mannen ansvarar för det religiösa livet och kvinnan för hemmet.</a:t>
            </a:r>
          </a:p>
          <a:p>
            <a:r>
              <a:rPr lang="sv-SE" dirty="0"/>
              <a:t>Patriarkalisk religion – precis som kristendom och islam</a:t>
            </a:r>
          </a:p>
          <a:p>
            <a:endParaRPr lang="sv-SE" dirty="0"/>
          </a:p>
          <a:p>
            <a:r>
              <a:rPr lang="sv-SE" dirty="0"/>
              <a:t>Militärtjänstgöring är obligatorisk för både män och kvinnor i Israel.</a:t>
            </a:r>
          </a:p>
          <a:p>
            <a:r>
              <a:rPr lang="sv-SE" dirty="0"/>
              <a:t>I modern judendom har kvinnan en mer framträdande roll även i det religiösa – tex kvinnliga rabbiner.</a:t>
            </a:r>
          </a:p>
        </p:txBody>
      </p:sp>
    </p:spTree>
    <p:extLst>
      <p:ext uri="{BB962C8B-B14F-4D97-AF65-F5344CB8AC3E}">
        <p14:creationId xmlns:p14="http://schemas.microsoft.com/office/powerpoint/2010/main" val="18695866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C1C93EF2-4785-427F-84A5-F1666490E9C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2878</TotalTime>
  <Words>2604</Words>
  <Application>Microsoft Office PowerPoint</Application>
  <PresentationFormat>Bredbild</PresentationFormat>
  <Paragraphs>165</Paragraphs>
  <Slides>26</Slides>
  <Notes>2</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26</vt:i4>
      </vt:variant>
    </vt:vector>
  </HeadingPairs>
  <TitlesOfParts>
    <vt:vector size="31" baseType="lpstr">
      <vt:lpstr>Calibri</vt:lpstr>
      <vt:lpstr>Tw Cen MT</vt:lpstr>
      <vt:lpstr>Tw Cen MT Condensed</vt:lpstr>
      <vt:lpstr>Wingdings 3</vt:lpstr>
      <vt:lpstr>Integral</vt:lpstr>
      <vt:lpstr>Judendom</vt:lpstr>
      <vt:lpstr>Vad gjorde vi förra lektionen?</vt:lpstr>
      <vt:lpstr>Världssyn och teodicéproblemet</vt:lpstr>
      <vt:lpstr>Messias  </vt:lpstr>
      <vt:lpstr>Messias </vt:lpstr>
      <vt:lpstr>Gud</vt:lpstr>
      <vt:lpstr>Människan</vt:lpstr>
      <vt:lpstr>Människan </vt:lpstr>
      <vt:lpstr>Jämlikhet</vt:lpstr>
      <vt:lpstr>Vem är jude?</vt:lpstr>
      <vt:lpstr>Högtider</vt:lpstr>
      <vt:lpstr>Kungarna/domarna</vt:lpstr>
      <vt:lpstr>Förföljelser</vt:lpstr>
      <vt:lpstr>Förföljelser</vt:lpstr>
      <vt:lpstr>Förföljelser</vt:lpstr>
      <vt:lpstr>Liberala judar</vt:lpstr>
      <vt:lpstr>Ortodoxa judar</vt:lpstr>
      <vt:lpstr>Konservativa judar</vt:lpstr>
      <vt:lpstr>Antisemitism och sionism</vt:lpstr>
      <vt:lpstr>Antisemitism och sionism</vt:lpstr>
      <vt:lpstr>Antisemitism och sionism</vt:lpstr>
      <vt:lpstr>Antisemitism och sionism</vt:lpstr>
      <vt:lpstr>Antisemitism och sionism</vt:lpstr>
      <vt:lpstr>Israel och judarna</vt:lpstr>
      <vt:lpstr>Israel och judarna</vt:lpstr>
      <vt:lpstr>Judar i sverige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Judendom</dc:title>
  <dc:creator>Maria Talevska Larsson</dc:creator>
  <cp:lastModifiedBy>Maria Talevska Larsson</cp:lastModifiedBy>
  <cp:revision>14</cp:revision>
  <dcterms:created xsi:type="dcterms:W3CDTF">2017-12-08T13:42:02Z</dcterms:created>
  <dcterms:modified xsi:type="dcterms:W3CDTF">2017-12-11T09:29:38Z</dcterms:modified>
</cp:coreProperties>
</file>