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57" r:id="rId5"/>
    <p:sldId id="261" r:id="rId6"/>
    <p:sldId id="273" r:id="rId7"/>
    <p:sldId id="262" r:id="rId8"/>
    <p:sldId id="274" r:id="rId9"/>
    <p:sldId id="263" r:id="rId10"/>
    <p:sldId id="264" r:id="rId11"/>
    <p:sldId id="265" r:id="rId12"/>
    <p:sldId id="266" r:id="rId13"/>
    <p:sldId id="267" r:id="rId14"/>
    <p:sldId id="268" r:id="rId15"/>
    <p:sldId id="260" r:id="rId16"/>
    <p:sldId id="269" r:id="rId17"/>
    <p:sldId id="270" r:id="rId18"/>
    <p:sldId id="271" r:id="rId19"/>
    <p:sldId id="272" r:id="rId20"/>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sv-SE" smtClean="0"/>
              <a:t>Klicka här för att ändra format</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Klicka här för att ändra format på underrubrik i bakgrunden</a:t>
            </a:r>
            <a:endParaRPr lang="en-US" dirty="0"/>
          </a:p>
        </p:txBody>
      </p:sp>
      <p:sp>
        <p:nvSpPr>
          <p:cNvPr id="7" name="Date Placeholder 6"/>
          <p:cNvSpPr>
            <a:spLocks noGrp="1"/>
          </p:cNvSpPr>
          <p:nvPr>
            <p:ph type="dt" sz="half" idx="10"/>
          </p:nvPr>
        </p:nvSpPr>
        <p:spPr/>
        <p:txBody>
          <a:bodyPr/>
          <a:lstStyle/>
          <a:p>
            <a:fld id="{6194A670-6DE2-47AB-9D60-7E40945FF33B}" type="datetimeFigureOut">
              <a:rPr lang="sv-SE" smtClean="0"/>
              <a:t>2016-03-14</a:t>
            </a:fld>
            <a:endParaRPr lang="sv-SE"/>
          </a:p>
        </p:txBody>
      </p:sp>
      <p:sp>
        <p:nvSpPr>
          <p:cNvPr id="8" name="Slide Number Placeholder 7"/>
          <p:cNvSpPr>
            <a:spLocks noGrp="1"/>
          </p:cNvSpPr>
          <p:nvPr>
            <p:ph type="sldNum" sz="quarter" idx="11"/>
          </p:nvPr>
        </p:nvSpPr>
        <p:spPr/>
        <p:txBody>
          <a:bodyPr/>
          <a:lstStyle/>
          <a:p>
            <a:fld id="{64586E7E-B364-4C8B-B826-CA2A24B4B888}" type="slidenum">
              <a:rPr lang="sv-SE" smtClean="0"/>
              <a:t>‹#›</a:t>
            </a:fld>
            <a:endParaRPr lang="sv-SE"/>
          </a:p>
        </p:txBody>
      </p:sp>
      <p:sp>
        <p:nvSpPr>
          <p:cNvPr id="9" name="Footer Placeholder 8"/>
          <p:cNvSpPr>
            <a:spLocks noGrp="1"/>
          </p:cNvSpPr>
          <p:nvPr>
            <p:ph type="ftr" sz="quarter" idx="12"/>
          </p:nvPr>
        </p:nvSpPr>
        <p:spPr/>
        <p:txBody>
          <a:bodyPr/>
          <a:lstStyle/>
          <a:p>
            <a:endParaRPr lang="sv-S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Vertical Text Placeholder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6194A670-6DE2-47AB-9D60-7E40945FF33B}" type="datetimeFigureOut">
              <a:rPr lang="sv-SE" smtClean="0"/>
              <a:t>2016-03-14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4586E7E-B364-4C8B-B826-CA2A24B4B888}"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v-SE" smtClean="0"/>
              <a:t>Klicka här för att ändra format</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Date Placeholder 3"/>
          <p:cNvSpPr>
            <a:spLocks noGrp="1"/>
          </p:cNvSpPr>
          <p:nvPr>
            <p:ph type="dt" sz="half" idx="10"/>
          </p:nvPr>
        </p:nvSpPr>
        <p:spPr/>
        <p:txBody>
          <a:bodyPr/>
          <a:lstStyle/>
          <a:p>
            <a:fld id="{6194A670-6DE2-47AB-9D60-7E40945FF33B}" type="datetimeFigureOut">
              <a:rPr lang="sv-SE" smtClean="0"/>
              <a:t>2016-03-14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4586E7E-B364-4C8B-B826-CA2A24B4B888}"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smtClean="0"/>
          </a:p>
        </p:txBody>
      </p:sp>
      <p:sp>
        <p:nvSpPr>
          <p:cNvPr id="4" name="Date Placeholder 3"/>
          <p:cNvSpPr>
            <a:spLocks noGrp="1"/>
          </p:cNvSpPr>
          <p:nvPr>
            <p:ph type="dt" sz="half" idx="10"/>
          </p:nvPr>
        </p:nvSpPr>
        <p:spPr/>
        <p:txBody>
          <a:bodyPr/>
          <a:lstStyle/>
          <a:p>
            <a:fld id="{6194A670-6DE2-47AB-9D60-7E40945FF33B}" type="datetimeFigureOut">
              <a:rPr lang="sv-SE" smtClean="0"/>
              <a:t>2016-03-14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4586E7E-B364-4C8B-B826-CA2A24B4B888}"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sv-SE" smtClean="0"/>
              <a:t>Klicka här för att ändra format</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v-SE" smtClean="0"/>
              <a:t>Klicka här för att ändra format på bakgrundstexten</a:t>
            </a:r>
          </a:p>
        </p:txBody>
      </p:sp>
      <p:sp>
        <p:nvSpPr>
          <p:cNvPr id="4" name="Date Placeholder 3"/>
          <p:cNvSpPr>
            <a:spLocks noGrp="1"/>
          </p:cNvSpPr>
          <p:nvPr>
            <p:ph type="dt" sz="half" idx="10"/>
          </p:nvPr>
        </p:nvSpPr>
        <p:spPr/>
        <p:txBody>
          <a:bodyPr/>
          <a:lstStyle/>
          <a:p>
            <a:fld id="{6194A670-6DE2-47AB-9D60-7E40945FF33B}" type="datetimeFigureOut">
              <a:rPr lang="sv-SE" smtClean="0"/>
              <a:t>2016-03-14</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4586E7E-B364-4C8B-B826-CA2A24B4B888}" type="slidenum">
              <a:rPr lang="sv-SE" smtClean="0"/>
              <a:t>‹#›</a:t>
            </a:fld>
            <a:endParaRPr lang="sv-SE"/>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smtClean="0"/>
          </a:p>
        </p:txBody>
      </p:sp>
      <p:sp>
        <p:nvSpPr>
          <p:cNvPr id="5" name="Date Placeholder 4"/>
          <p:cNvSpPr>
            <a:spLocks noGrp="1"/>
          </p:cNvSpPr>
          <p:nvPr>
            <p:ph type="dt" sz="half" idx="10"/>
          </p:nvPr>
        </p:nvSpPr>
        <p:spPr/>
        <p:txBody>
          <a:bodyPr/>
          <a:lstStyle/>
          <a:p>
            <a:fld id="{6194A670-6DE2-47AB-9D60-7E40945FF33B}" type="datetimeFigureOut">
              <a:rPr lang="sv-SE" smtClean="0"/>
              <a:t>2016-03-14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64586E7E-B364-4C8B-B826-CA2A24B4B888}" type="slidenum">
              <a:rPr lang="sv-SE" smtClean="0"/>
              <a:t>‹#›</a:t>
            </a:fld>
            <a:endParaRPr lang="sv-SE"/>
          </a:p>
        </p:txBody>
      </p:sp>
      <p:sp>
        <p:nvSpPr>
          <p:cNvPr id="9" name="Content Placeholder 8"/>
          <p:cNvSpPr>
            <a:spLocks noGrp="1"/>
          </p:cNvSpPr>
          <p:nvPr>
            <p:ph sz="quarter" idx="13"/>
          </p:nvPr>
        </p:nvSpPr>
        <p:spPr>
          <a:xfrm>
            <a:off x="365760" y="1600200"/>
            <a:ext cx="4041648" cy="4526280"/>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Klicka här för att ändra format</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7" name="Date Placeholder 6"/>
          <p:cNvSpPr>
            <a:spLocks noGrp="1"/>
          </p:cNvSpPr>
          <p:nvPr>
            <p:ph type="dt" sz="half" idx="10"/>
          </p:nvPr>
        </p:nvSpPr>
        <p:spPr/>
        <p:txBody>
          <a:bodyPr/>
          <a:lstStyle/>
          <a:p>
            <a:fld id="{6194A670-6DE2-47AB-9D60-7E40945FF33B}" type="datetimeFigureOut">
              <a:rPr lang="sv-SE" smtClean="0"/>
              <a:t>2016-03-14</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64586E7E-B364-4C8B-B826-CA2A24B4B888}" type="slidenum">
              <a:rPr lang="sv-SE" smtClean="0"/>
              <a:t>‹#›</a:t>
            </a:fld>
            <a:endParaRPr lang="sv-SE"/>
          </a:p>
        </p:txBody>
      </p:sp>
      <p:sp>
        <p:nvSpPr>
          <p:cNvPr id="11" name="Content Placeholder 10"/>
          <p:cNvSpPr>
            <a:spLocks noGrp="1"/>
          </p:cNvSpPr>
          <p:nvPr>
            <p:ph sz="quarter" idx="13"/>
          </p:nvPr>
        </p:nvSpPr>
        <p:spPr>
          <a:xfrm>
            <a:off x="457200" y="2212848"/>
            <a:ext cx="4041648" cy="3913632"/>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smtClean="0"/>
              <a:t>Klicka här för att ändra format</a:t>
            </a:r>
            <a:endParaRPr lang="en-US" dirty="0"/>
          </a:p>
        </p:txBody>
      </p:sp>
      <p:sp>
        <p:nvSpPr>
          <p:cNvPr id="3" name="Date Placeholder 2"/>
          <p:cNvSpPr>
            <a:spLocks noGrp="1"/>
          </p:cNvSpPr>
          <p:nvPr>
            <p:ph type="dt" sz="half" idx="10"/>
          </p:nvPr>
        </p:nvSpPr>
        <p:spPr/>
        <p:txBody>
          <a:bodyPr/>
          <a:lstStyle/>
          <a:p>
            <a:fld id="{6194A670-6DE2-47AB-9D60-7E40945FF33B}" type="datetimeFigureOut">
              <a:rPr lang="sv-SE" smtClean="0"/>
              <a:t>2016-03-14</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64586E7E-B364-4C8B-B826-CA2A24B4B888}"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4A670-6DE2-47AB-9D60-7E40945FF33B}" type="datetimeFigureOut">
              <a:rPr lang="sv-SE" smtClean="0"/>
              <a:t>2016-03-14</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64586E7E-B364-4C8B-B826-CA2A24B4B888}"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sv-SE" smtClean="0"/>
              <a:t>Klicka här för att ändra format</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6194A670-6DE2-47AB-9D60-7E40945FF33B}" type="datetimeFigureOut">
              <a:rPr lang="sv-SE" smtClean="0"/>
              <a:t>2016-03-14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64586E7E-B364-4C8B-B826-CA2A24B4B888}" type="slidenum">
              <a:rPr lang="sv-SE" smtClean="0"/>
              <a:t>‹#›</a:t>
            </a:fld>
            <a:endParaRPr lang="sv-S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sv-SE" smtClean="0"/>
              <a:t>Klicka här för att ändra format</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smtClean="0"/>
              <a:t>Klicka på ikonen för att lägga till en bild</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Date Placeholder 4"/>
          <p:cNvSpPr>
            <a:spLocks noGrp="1"/>
          </p:cNvSpPr>
          <p:nvPr>
            <p:ph type="dt" sz="half" idx="10"/>
          </p:nvPr>
        </p:nvSpPr>
        <p:spPr/>
        <p:txBody>
          <a:bodyPr/>
          <a:lstStyle/>
          <a:p>
            <a:fld id="{6194A670-6DE2-47AB-9D60-7E40945FF33B}" type="datetimeFigureOut">
              <a:rPr lang="sv-SE" smtClean="0"/>
              <a:t>2016-03-14</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64586E7E-B364-4C8B-B826-CA2A24B4B888}"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sv-SE" smtClean="0"/>
              <a:t>Klicka här för att ändra format</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6194A670-6DE2-47AB-9D60-7E40945FF33B}" type="datetimeFigureOut">
              <a:rPr lang="sv-SE" smtClean="0"/>
              <a:t>2016-03-14</a:t>
            </a:fld>
            <a:endParaRPr lang="sv-SE"/>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sv-SE"/>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64586E7E-B364-4C8B-B826-CA2A24B4B888}" type="slidenum">
              <a:rPr lang="sv-SE" smtClean="0"/>
              <a:t>‹#›</a:t>
            </a:fld>
            <a:endParaRPr lang="sv-SE"/>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609601"/>
            <a:ext cx="7772400" cy="2891407"/>
          </a:xfrm>
        </p:spPr>
        <p:txBody>
          <a:bodyPr/>
          <a:lstStyle/>
          <a:p>
            <a:r>
              <a:rPr lang="sv-SE" dirty="0" smtClean="0"/>
              <a:t>Judendom</a:t>
            </a:r>
            <a:endParaRPr lang="sv-SE" dirty="0"/>
          </a:p>
        </p:txBody>
      </p:sp>
      <p:sp>
        <p:nvSpPr>
          <p:cNvPr id="3" name="Underrubrik 2"/>
          <p:cNvSpPr>
            <a:spLocks noGrp="1"/>
          </p:cNvSpPr>
          <p:nvPr>
            <p:ph type="subTitle" idx="1"/>
          </p:nvPr>
        </p:nvSpPr>
        <p:spPr/>
        <p:txBody>
          <a:bodyPr/>
          <a:lstStyle/>
          <a:p>
            <a:endParaRPr lang="sv-SE" dirty="0"/>
          </a:p>
        </p:txBody>
      </p:sp>
    </p:spTree>
    <p:extLst>
      <p:ext uri="{BB962C8B-B14F-4D97-AF65-F5344CB8AC3E}">
        <p14:creationId xmlns:p14="http://schemas.microsoft.com/office/powerpoint/2010/main" val="906583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Människa</a:t>
            </a:r>
            <a:endParaRPr lang="sv-SE" dirty="0"/>
          </a:p>
        </p:txBody>
      </p:sp>
      <p:sp>
        <p:nvSpPr>
          <p:cNvPr id="3" name="Platshållare för innehåll 2"/>
          <p:cNvSpPr>
            <a:spLocks noGrp="1"/>
          </p:cNvSpPr>
          <p:nvPr>
            <p:ph idx="1"/>
          </p:nvPr>
        </p:nvSpPr>
        <p:spPr/>
        <p:txBody>
          <a:bodyPr>
            <a:normAutofit lnSpcReduction="10000"/>
          </a:bodyPr>
          <a:lstStyle/>
          <a:p>
            <a:r>
              <a:rPr lang="sv-SE" dirty="0"/>
              <a:t>När Moses tog emot Tora på berget Sinai och judarna blev ett utvalt folk fick de också stort ansvar. </a:t>
            </a:r>
            <a:endParaRPr lang="sv-SE" dirty="0" smtClean="0"/>
          </a:p>
          <a:p>
            <a:r>
              <a:rPr lang="sv-SE" dirty="0" smtClean="0"/>
              <a:t>De </a:t>
            </a:r>
            <a:r>
              <a:rPr lang="sv-SE" dirty="0"/>
              <a:t>skulle se till att Guds vilja uppfylldes och att hans budskap spreds. </a:t>
            </a:r>
            <a:endParaRPr lang="sv-SE" dirty="0" smtClean="0"/>
          </a:p>
          <a:p>
            <a:r>
              <a:rPr lang="sv-SE" dirty="0" smtClean="0"/>
              <a:t>Många </a:t>
            </a:r>
            <a:r>
              <a:rPr lang="sv-SE" dirty="0" err="1"/>
              <a:t>ickejudar</a:t>
            </a:r>
            <a:r>
              <a:rPr lang="sv-SE" dirty="0"/>
              <a:t> tänker lätt att judarna därför ser sig själva som bättre än andra människor men faktum är att utvaldheten innebär större skyldigheter. Det skapar också en större utsatthet. </a:t>
            </a:r>
            <a:endParaRPr lang="sv-SE" dirty="0" smtClean="0"/>
          </a:p>
          <a:p>
            <a:r>
              <a:rPr lang="sv-SE" i="1" dirty="0" smtClean="0"/>
              <a:t>Judarna </a:t>
            </a:r>
            <a:r>
              <a:rPr lang="sv-SE" i="1" dirty="0"/>
              <a:t>förklarar en del av utsattheten som Guds sätt att varna dem för att gripas av allt för höga tankar </a:t>
            </a:r>
            <a:r>
              <a:rPr lang="sv-SE" i="1" dirty="0" smtClean="0"/>
              <a:t>om </a:t>
            </a:r>
            <a:r>
              <a:rPr lang="sv-SE" i="1" dirty="0"/>
              <a:t>sig själva.</a:t>
            </a:r>
          </a:p>
          <a:p>
            <a:endParaRPr lang="sv-SE" dirty="0"/>
          </a:p>
        </p:txBody>
      </p:sp>
    </p:spTree>
    <p:extLst>
      <p:ext uri="{BB962C8B-B14F-4D97-AF65-F5344CB8AC3E}">
        <p14:creationId xmlns:p14="http://schemas.microsoft.com/office/powerpoint/2010/main" val="1437152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Människa</a:t>
            </a:r>
            <a:endParaRPr lang="sv-SE" dirty="0"/>
          </a:p>
        </p:txBody>
      </p:sp>
      <p:sp>
        <p:nvSpPr>
          <p:cNvPr id="3" name="Platshållare för innehåll 2"/>
          <p:cNvSpPr>
            <a:spLocks noGrp="1"/>
          </p:cNvSpPr>
          <p:nvPr>
            <p:ph idx="1"/>
          </p:nvPr>
        </p:nvSpPr>
        <p:spPr/>
        <p:txBody>
          <a:bodyPr>
            <a:normAutofit fontScale="92500" lnSpcReduction="10000"/>
          </a:bodyPr>
          <a:lstStyle/>
          <a:p>
            <a:r>
              <a:rPr lang="sv-SE" dirty="0"/>
              <a:t>Judarna tar livet på stort allvar och är fokuserade på livet här och nu. I centrum står familjen och omsorgen om den och den kommande generationen. Kärnfamiljen är en slags garanti för den judiska identiteten och för trons fortlevnad. Dessutom vet judarna att det enda vi människor kan veta något om är det som är här och nu. Vad som sker imorgon vet vi inget om. </a:t>
            </a:r>
          </a:p>
          <a:p>
            <a:r>
              <a:rPr lang="sv-SE" dirty="0"/>
              <a:t>Eftersom livet är givet av Gud och därför är gott är det också människans plikt att njuta av det. Sex och mat tillhör dessa gåvor. Judendomen har till skillnad från hinduismen alltid varit motståndare till inåtvänd och självförnekande fromhet. Därför finns inga judiska munkar eller nunnor.</a:t>
            </a:r>
          </a:p>
          <a:p>
            <a:endParaRPr lang="sv-SE" dirty="0"/>
          </a:p>
        </p:txBody>
      </p:sp>
    </p:spTree>
    <p:extLst>
      <p:ext uri="{BB962C8B-B14F-4D97-AF65-F5344CB8AC3E}">
        <p14:creationId xmlns:p14="http://schemas.microsoft.com/office/powerpoint/2010/main" val="743686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Andra människor?</a:t>
            </a:r>
            <a:endParaRPr lang="sv-SE" dirty="0"/>
          </a:p>
        </p:txBody>
      </p:sp>
      <p:sp>
        <p:nvSpPr>
          <p:cNvPr id="3" name="Platshållare för innehåll 2"/>
          <p:cNvSpPr>
            <a:spLocks noGrp="1"/>
          </p:cNvSpPr>
          <p:nvPr>
            <p:ph idx="1"/>
          </p:nvPr>
        </p:nvSpPr>
        <p:spPr/>
        <p:txBody>
          <a:bodyPr/>
          <a:lstStyle/>
          <a:p>
            <a:r>
              <a:rPr lang="sv-SE" dirty="0"/>
              <a:t>Om invandrare – ”Om en invandrare slår sig ner i ert land, skall ni </a:t>
            </a:r>
            <a:r>
              <a:rPr lang="sv-SE" dirty="0" err="1"/>
              <a:t>icka</a:t>
            </a:r>
            <a:r>
              <a:rPr lang="sv-SE" dirty="0"/>
              <a:t> förtrycka honom. Invandraren som bor bland er skall ni behandla som infödd. Du skall älska honom som dig själv, ni var ju själva invandrare i Egypten. Jag är Herren, er Gud.” (3Mos19:33-34)</a:t>
            </a:r>
          </a:p>
          <a:p>
            <a:pPr marL="0" indent="0">
              <a:buNone/>
            </a:pPr>
            <a:endParaRPr lang="sv-SE" dirty="0"/>
          </a:p>
        </p:txBody>
      </p:sp>
    </p:spTree>
    <p:extLst>
      <p:ext uri="{BB962C8B-B14F-4D97-AF65-F5344CB8AC3E}">
        <p14:creationId xmlns:p14="http://schemas.microsoft.com/office/powerpoint/2010/main" val="36915288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Andra människor?</a:t>
            </a:r>
            <a:endParaRPr lang="sv-SE" dirty="0"/>
          </a:p>
        </p:txBody>
      </p:sp>
      <p:sp>
        <p:nvSpPr>
          <p:cNvPr id="3" name="Platshållare för innehåll 2"/>
          <p:cNvSpPr>
            <a:spLocks noGrp="1"/>
          </p:cNvSpPr>
          <p:nvPr>
            <p:ph idx="1"/>
          </p:nvPr>
        </p:nvSpPr>
        <p:spPr/>
        <p:txBody>
          <a:bodyPr>
            <a:normAutofit fontScale="77500" lnSpcReduction="20000"/>
          </a:bodyPr>
          <a:lstStyle/>
          <a:p>
            <a:r>
              <a:rPr lang="sv-SE" dirty="0"/>
              <a:t>Inom judendomen är alla människor jämlika och man och kvinna har samma värde. Men i skapelseberättelsen befaller Gud Adam att råda över Eva, alltså är rollfördelningen inbyggd i själva skapelsen. </a:t>
            </a:r>
            <a:endParaRPr lang="sv-SE" dirty="0" smtClean="0"/>
          </a:p>
          <a:p>
            <a:r>
              <a:rPr lang="sv-SE" dirty="0" smtClean="0"/>
              <a:t>Mannen </a:t>
            </a:r>
            <a:r>
              <a:rPr lang="sv-SE" dirty="0"/>
              <a:t>ansvarar för det religiösa livet och kvinnan för hemmet. </a:t>
            </a:r>
            <a:endParaRPr lang="sv-SE" dirty="0" smtClean="0"/>
          </a:p>
          <a:p>
            <a:r>
              <a:rPr lang="sv-SE" dirty="0" smtClean="0"/>
              <a:t>Liksom </a:t>
            </a:r>
            <a:r>
              <a:rPr lang="sv-SE" dirty="0"/>
              <a:t>kristendom och islam är judendomen en patriarkalisk religion och de heliga skrifterna skrevs av män för män och därför står det inte så mycket om kvinnor. I Tora finns regler som både kränker och försvarar kvinnan men idag är det främst hennes rättigheter som sätts i fokus.</a:t>
            </a:r>
          </a:p>
          <a:p>
            <a:r>
              <a:rPr lang="sv-SE" dirty="0"/>
              <a:t>När staten Israel grundades 1948 arbetade män och kvinnor sida vid sida under samma villkor och militärtjänstgöring är obligatoriskt även för kvinnor i Israel.</a:t>
            </a:r>
          </a:p>
          <a:p>
            <a:r>
              <a:rPr lang="sv-SE" dirty="0"/>
              <a:t>I den moderna judendomen har kvinnan en mer framträdande plats i synagogan. I vissa församlingar finns det kvinnor som läser ur </a:t>
            </a:r>
            <a:r>
              <a:rPr lang="sv-SE" dirty="0" err="1"/>
              <a:t>Toran</a:t>
            </a:r>
            <a:r>
              <a:rPr lang="sv-SE" dirty="0"/>
              <a:t> och det finns även kvinnliga rabbiner och kantorer.</a:t>
            </a:r>
          </a:p>
          <a:p>
            <a:endParaRPr lang="sv-SE" dirty="0"/>
          </a:p>
        </p:txBody>
      </p:sp>
    </p:spTree>
    <p:extLst>
      <p:ext uri="{BB962C8B-B14F-4D97-AF65-F5344CB8AC3E}">
        <p14:creationId xmlns:p14="http://schemas.microsoft.com/office/powerpoint/2010/main" val="4919185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Vem är jude?</a:t>
            </a:r>
            <a:endParaRPr lang="sv-SE" dirty="0"/>
          </a:p>
        </p:txBody>
      </p:sp>
      <p:sp>
        <p:nvSpPr>
          <p:cNvPr id="3" name="Platshållare för innehåll 2"/>
          <p:cNvSpPr>
            <a:spLocks noGrp="1"/>
          </p:cNvSpPr>
          <p:nvPr>
            <p:ph idx="1"/>
          </p:nvPr>
        </p:nvSpPr>
        <p:spPr/>
        <p:txBody>
          <a:bodyPr>
            <a:normAutofit fontScale="92500" lnSpcReduction="10000"/>
          </a:bodyPr>
          <a:lstStyle/>
          <a:p>
            <a:r>
              <a:rPr lang="sv-SE" dirty="0"/>
              <a:t>Jude är den som är född av en judisk kvinna eller om man han konverterat till judendomen, alltså omvänt sig till judisk tro. </a:t>
            </a:r>
            <a:endParaRPr lang="sv-SE" dirty="0" smtClean="0"/>
          </a:p>
          <a:p>
            <a:r>
              <a:rPr lang="sv-SE" dirty="0" smtClean="0"/>
              <a:t>Det </a:t>
            </a:r>
            <a:r>
              <a:rPr lang="sv-SE" dirty="0"/>
              <a:t>judiska folket har genom historien lidit av förföljelser. Under dessa tider förekom ofta våldtäkter av kvinnorna, detta ledde till att man inte visste vem som var far till barnen. Av den anledningen bestämdes redan på 200-talet </a:t>
            </a:r>
            <a:r>
              <a:rPr lang="sv-SE" dirty="0" err="1" smtClean="0"/>
              <a:t>evt</a:t>
            </a:r>
            <a:r>
              <a:rPr lang="sv-SE" dirty="0" smtClean="0"/>
              <a:t> </a:t>
            </a:r>
            <a:r>
              <a:rPr lang="sv-SE" dirty="0"/>
              <a:t>att den som var född av en judisk kvinna skulle räknas som jude. </a:t>
            </a:r>
            <a:endParaRPr lang="sv-SE" dirty="0" smtClean="0"/>
          </a:p>
          <a:p>
            <a:r>
              <a:rPr lang="sv-SE" dirty="0" smtClean="0"/>
              <a:t>De </a:t>
            </a:r>
            <a:r>
              <a:rPr lang="sv-SE" dirty="0"/>
              <a:t>mer </a:t>
            </a:r>
            <a:r>
              <a:rPr lang="sv-SE" b="1" dirty="0"/>
              <a:t>liberala</a:t>
            </a:r>
            <a:r>
              <a:rPr lang="sv-SE" dirty="0"/>
              <a:t> formerna av judendom accepterar ett barn som jude oavsett vem av föräldrarna som har det judiska ursprunget. </a:t>
            </a:r>
            <a:endParaRPr lang="sv-SE" dirty="0" smtClean="0"/>
          </a:p>
          <a:p>
            <a:r>
              <a:rPr lang="sv-SE" dirty="0" smtClean="0"/>
              <a:t>De </a:t>
            </a:r>
            <a:r>
              <a:rPr lang="sv-SE" dirty="0"/>
              <a:t>mer </a:t>
            </a:r>
            <a:r>
              <a:rPr lang="sv-SE" b="1" dirty="0"/>
              <a:t>ortodoxa</a:t>
            </a:r>
            <a:r>
              <a:rPr lang="sv-SE" dirty="0"/>
              <a:t> formerna av judendom accepterar inte konvertiter utan man måste födas in i judendomen.</a:t>
            </a:r>
          </a:p>
          <a:p>
            <a:endParaRPr lang="sv-SE" dirty="0"/>
          </a:p>
        </p:txBody>
      </p:sp>
    </p:spTree>
    <p:extLst>
      <p:ext uri="{BB962C8B-B14F-4D97-AF65-F5344CB8AC3E}">
        <p14:creationId xmlns:p14="http://schemas.microsoft.com/office/powerpoint/2010/main" val="447893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Världssyn</a:t>
            </a:r>
            <a:endParaRPr lang="sv-SE" dirty="0"/>
          </a:p>
        </p:txBody>
      </p:sp>
      <p:sp>
        <p:nvSpPr>
          <p:cNvPr id="3" name="Platshållare för innehåll 2"/>
          <p:cNvSpPr>
            <a:spLocks noGrp="1"/>
          </p:cNvSpPr>
          <p:nvPr>
            <p:ph idx="1"/>
          </p:nvPr>
        </p:nvSpPr>
        <p:spPr/>
        <p:txBody>
          <a:bodyPr>
            <a:normAutofit lnSpcReduction="10000"/>
          </a:bodyPr>
          <a:lstStyle/>
          <a:p>
            <a:r>
              <a:rPr lang="sv-SE" dirty="0"/>
              <a:t>Enligt </a:t>
            </a:r>
            <a:r>
              <a:rPr lang="sv-SE" dirty="0" err="1"/>
              <a:t>Tanak</a:t>
            </a:r>
            <a:r>
              <a:rPr lang="sv-SE" dirty="0"/>
              <a:t> skapades världen under sex dagar och sex nätter. På den sjunde dagen vilade Gud och därför har judarna den sjunde dagen, lördagen, som sin vilodag, då sabbaten firas. </a:t>
            </a:r>
            <a:endParaRPr lang="sv-SE" dirty="0" smtClean="0"/>
          </a:p>
          <a:p>
            <a:r>
              <a:rPr lang="sv-SE" dirty="0" smtClean="0"/>
              <a:t>Eftersom </a:t>
            </a:r>
            <a:r>
              <a:rPr lang="sv-SE" dirty="0"/>
              <a:t>det är Gud som har skapat världen så den helt igenom god, den finns till på grund av Guds vilja och därför beroende av Gud som styr den mot ett bestämt mål. </a:t>
            </a:r>
            <a:endParaRPr lang="sv-SE" dirty="0" smtClean="0"/>
          </a:p>
          <a:p>
            <a:r>
              <a:rPr lang="sv-SE" dirty="0" smtClean="0"/>
              <a:t>Att </a:t>
            </a:r>
            <a:r>
              <a:rPr lang="sv-SE" dirty="0"/>
              <a:t>världen är god betyder att den bör njutas men också förvaltas väl. Därför har Gud givit människorna ett antal regler som gäller behandling av djur och växter.</a:t>
            </a:r>
          </a:p>
          <a:p>
            <a:endParaRPr lang="sv-SE" dirty="0"/>
          </a:p>
        </p:txBody>
      </p:sp>
    </p:spTree>
    <p:extLst>
      <p:ext uri="{BB962C8B-B14F-4D97-AF65-F5344CB8AC3E}">
        <p14:creationId xmlns:p14="http://schemas.microsoft.com/office/powerpoint/2010/main" val="17849688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Tre tolkningar</a:t>
            </a:r>
            <a:endParaRPr lang="sv-SE" dirty="0"/>
          </a:p>
        </p:txBody>
      </p:sp>
      <p:sp>
        <p:nvSpPr>
          <p:cNvPr id="3" name="Platshållare för innehåll 2"/>
          <p:cNvSpPr>
            <a:spLocks noGrp="1"/>
          </p:cNvSpPr>
          <p:nvPr>
            <p:ph idx="1"/>
          </p:nvPr>
        </p:nvSpPr>
        <p:spPr/>
        <p:txBody>
          <a:bodyPr/>
          <a:lstStyle/>
          <a:p>
            <a:r>
              <a:rPr lang="sv-SE" dirty="0"/>
              <a:t>Det finns olika sätt att möta det moderna samhället och tolka sin tro inom alla religioner. När det gäller judendomen tala man om tre sådana tolkningar:</a:t>
            </a:r>
          </a:p>
          <a:p>
            <a:pPr lvl="1"/>
            <a:r>
              <a:rPr lang="sv-SE" dirty="0"/>
              <a:t>Ortodoxa</a:t>
            </a:r>
          </a:p>
          <a:p>
            <a:pPr lvl="1"/>
            <a:r>
              <a:rPr lang="sv-SE" dirty="0"/>
              <a:t>Konservativa</a:t>
            </a:r>
          </a:p>
          <a:p>
            <a:pPr lvl="1"/>
            <a:r>
              <a:rPr lang="sv-SE" dirty="0"/>
              <a:t>Liberala (</a:t>
            </a:r>
            <a:r>
              <a:rPr lang="sv-SE" dirty="0" err="1"/>
              <a:t>Reformjudendom</a:t>
            </a:r>
            <a:r>
              <a:rPr lang="sv-SE" dirty="0"/>
              <a:t>)</a:t>
            </a:r>
          </a:p>
          <a:p>
            <a:endParaRPr lang="sv-SE" dirty="0"/>
          </a:p>
        </p:txBody>
      </p:sp>
    </p:spTree>
    <p:extLst>
      <p:ext uri="{BB962C8B-B14F-4D97-AF65-F5344CB8AC3E}">
        <p14:creationId xmlns:p14="http://schemas.microsoft.com/office/powerpoint/2010/main" val="2507263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Liberal</a:t>
            </a:r>
            <a:endParaRPr lang="sv-SE" dirty="0"/>
          </a:p>
        </p:txBody>
      </p:sp>
      <p:sp>
        <p:nvSpPr>
          <p:cNvPr id="3" name="Platshållare för innehåll 2"/>
          <p:cNvSpPr>
            <a:spLocks noGrp="1"/>
          </p:cNvSpPr>
          <p:nvPr>
            <p:ph idx="1"/>
          </p:nvPr>
        </p:nvSpPr>
        <p:spPr/>
        <p:txBody>
          <a:bodyPr>
            <a:normAutofit/>
          </a:bodyPr>
          <a:lstStyle/>
          <a:p>
            <a:r>
              <a:rPr lang="sv-SE" dirty="0"/>
              <a:t>Liberala (</a:t>
            </a:r>
            <a:r>
              <a:rPr lang="sv-SE" dirty="0" err="1"/>
              <a:t>Reformjudendom</a:t>
            </a:r>
            <a:r>
              <a:rPr lang="sv-SE" dirty="0"/>
              <a:t>) - Växte fram i Västeuropa på 1800-talet.  I denna rörelse försöker man anpassa judendomen till det moderna samhället. De liberala judarna menar att de gamla reglerna är från en tid som inte är relevant längre. De utgår från lagar som är knutna till dagens samhälle och liv, tex kan gudstjänster firas på vilket språk som helst och kvinnliga rabbiner har varit tillåtna sedan 70-talet. Sabbaten kan till och med firas på söndag. Man har också en tolerant inställning till homosexuella och de får även gifta sig.</a:t>
            </a:r>
          </a:p>
        </p:txBody>
      </p:sp>
    </p:spTree>
    <p:extLst>
      <p:ext uri="{BB962C8B-B14F-4D97-AF65-F5344CB8AC3E}">
        <p14:creationId xmlns:p14="http://schemas.microsoft.com/office/powerpoint/2010/main" val="363042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Ortodox</a:t>
            </a:r>
            <a:endParaRPr lang="sv-SE" dirty="0"/>
          </a:p>
        </p:txBody>
      </p:sp>
      <p:sp>
        <p:nvSpPr>
          <p:cNvPr id="3" name="Platshållare för innehåll 2"/>
          <p:cNvSpPr>
            <a:spLocks noGrp="1"/>
          </p:cNvSpPr>
          <p:nvPr>
            <p:ph idx="1"/>
          </p:nvPr>
        </p:nvSpPr>
        <p:spPr/>
        <p:txBody>
          <a:bodyPr/>
          <a:lstStyle/>
          <a:p>
            <a:r>
              <a:rPr lang="sv-SE" dirty="0"/>
              <a:t>Ortodoxa</a:t>
            </a:r>
            <a:r>
              <a:rPr lang="sv-SE" b="1" dirty="0"/>
              <a:t> - </a:t>
            </a:r>
            <a:r>
              <a:rPr lang="sv-SE" dirty="0"/>
              <a:t>Växte fram som en reaktion mot </a:t>
            </a:r>
            <a:r>
              <a:rPr lang="sv-SE" dirty="0" err="1"/>
              <a:t>reformjudendomen</a:t>
            </a:r>
            <a:r>
              <a:rPr lang="sv-SE" dirty="0"/>
              <a:t>. De ortodoxa judarna är de mest traditionsbundna och har som mål att följa alla de 613 reglerna som finns för judar. Man känner igen männen på att de alltid bär </a:t>
            </a:r>
            <a:r>
              <a:rPr lang="sv-SE" dirty="0" err="1"/>
              <a:t>kipah</a:t>
            </a:r>
            <a:r>
              <a:rPr lang="sv-SE" dirty="0"/>
              <a:t>, </a:t>
            </a:r>
            <a:r>
              <a:rPr lang="sv-SE" dirty="0" err="1"/>
              <a:t>tallit</a:t>
            </a:r>
            <a:r>
              <a:rPr lang="sv-SE" dirty="0"/>
              <a:t> </a:t>
            </a:r>
            <a:r>
              <a:rPr lang="sv-SE" dirty="0" err="1"/>
              <a:t>katan</a:t>
            </a:r>
            <a:r>
              <a:rPr lang="sv-SE" dirty="0"/>
              <a:t> och vissa har även </a:t>
            </a:r>
            <a:r>
              <a:rPr lang="sv-SE" dirty="0" err="1"/>
              <a:t>tinninglockar</a:t>
            </a:r>
            <a:r>
              <a:rPr lang="sv-SE" dirty="0"/>
              <a:t>. Några av de mest ortodoxa accepterar inte staten Israel eftersom den inte är grundad av Messias.</a:t>
            </a:r>
          </a:p>
          <a:p>
            <a:pPr marL="0" indent="0">
              <a:buNone/>
            </a:pPr>
            <a:endParaRPr lang="sv-SE" dirty="0"/>
          </a:p>
        </p:txBody>
      </p:sp>
    </p:spTree>
    <p:extLst>
      <p:ext uri="{BB962C8B-B14F-4D97-AF65-F5344CB8AC3E}">
        <p14:creationId xmlns:p14="http://schemas.microsoft.com/office/powerpoint/2010/main" val="14270602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Konservativ</a:t>
            </a:r>
            <a:endParaRPr lang="sv-SE" dirty="0"/>
          </a:p>
        </p:txBody>
      </p:sp>
      <p:sp>
        <p:nvSpPr>
          <p:cNvPr id="3" name="Platshållare för innehåll 2"/>
          <p:cNvSpPr>
            <a:spLocks noGrp="1"/>
          </p:cNvSpPr>
          <p:nvPr>
            <p:ph idx="1"/>
          </p:nvPr>
        </p:nvSpPr>
        <p:spPr/>
        <p:txBody>
          <a:bodyPr/>
          <a:lstStyle/>
          <a:p>
            <a:r>
              <a:rPr lang="sv-SE" dirty="0"/>
              <a:t>Konservativa – Växte fram i USA och Europa under sent 1800-tal och är betydligt mer öppen för modern kultur än de ortodoxa judarna men vill ändå hålla fast vid de judiska lagarna och traditionerna så mycket det går. Detta är alltså en väg mittemellan liberal och ortodox judendom.</a:t>
            </a:r>
          </a:p>
          <a:p>
            <a:pPr marL="0" indent="0">
              <a:buNone/>
            </a:pPr>
            <a:endParaRPr lang="sv-SE" dirty="0"/>
          </a:p>
        </p:txBody>
      </p:sp>
    </p:spTree>
    <p:extLst>
      <p:ext uri="{BB962C8B-B14F-4D97-AF65-F5344CB8AC3E}">
        <p14:creationId xmlns:p14="http://schemas.microsoft.com/office/powerpoint/2010/main" val="2753285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Det utvalda folket</a:t>
            </a:r>
            <a:endParaRPr lang="sv-SE" dirty="0"/>
          </a:p>
        </p:txBody>
      </p:sp>
      <p:sp>
        <p:nvSpPr>
          <p:cNvPr id="3" name="Platshållare för innehåll 2"/>
          <p:cNvSpPr>
            <a:spLocks noGrp="1"/>
          </p:cNvSpPr>
          <p:nvPr>
            <p:ph idx="1"/>
          </p:nvPr>
        </p:nvSpPr>
        <p:spPr/>
        <p:txBody>
          <a:bodyPr>
            <a:normAutofit/>
          </a:bodyPr>
          <a:lstStyle/>
          <a:p>
            <a:r>
              <a:rPr lang="sv-SE" dirty="0"/>
              <a:t>Grunden för judendomen är att Gud en gång uppenbarade sig och slöt förbund med Israels folk. </a:t>
            </a:r>
            <a:endParaRPr lang="sv-SE" dirty="0" smtClean="0"/>
          </a:p>
          <a:p>
            <a:r>
              <a:rPr lang="sv-SE" dirty="0" smtClean="0"/>
              <a:t>Judarna </a:t>
            </a:r>
            <a:r>
              <a:rPr lang="sv-SE" dirty="0"/>
              <a:t>skulle vara det utvalda folket på jorden. </a:t>
            </a:r>
            <a:endParaRPr lang="sv-SE" dirty="0" smtClean="0"/>
          </a:p>
          <a:p>
            <a:r>
              <a:rPr lang="sv-SE" dirty="0" smtClean="0"/>
              <a:t>På </a:t>
            </a:r>
            <a:r>
              <a:rPr lang="sv-SE" dirty="0"/>
              <a:t>grund av detta är judisk identitet starkt förknippad med dess historia. </a:t>
            </a:r>
            <a:endParaRPr lang="sv-SE" dirty="0" smtClean="0"/>
          </a:p>
          <a:p>
            <a:r>
              <a:rPr lang="sv-SE" dirty="0" smtClean="0"/>
              <a:t>Det </a:t>
            </a:r>
            <a:r>
              <a:rPr lang="sv-SE" dirty="0"/>
              <a:t>är på så sätt som judarna har kunnat behålla sin religion och särart och inte smält samman med de folk och kulturer som de har slagit sig ner hos. </a:t>
            </a:r>
          </a:p>
        </p:txBody>
      </p:sp>
    </p:spTree>
    <p:extLst>
      <p:ext uri="{BB962C8B-B14F-4D97-AF65-F5344CB8AC3E}">
        <p14:creationId xmlns:p14="http://schemas.microsoft.com/office/powerpoint/2010/main" val="3584129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Gemensam grund</a:t>
            </a:r>
            <a:endParaRPr lang="sv-SE" dirty="0"/>
          </a:p>
        </p:txBody>
      </p:sp>
      <p:sp>
        <p:nvSpPr>
          <p:cNvPr id="3" name="Platshållare för innehåll 2"/>
          <p:cNvSpPr>
            <a:spLocks noGrp="1"/>
          </p:cNvSpPr>
          <p:nvPr>
            <p:ph idx="1"/>
          </p:nvPr>
        </p:nvSpPr>
        <p:spPr/>
        <p:txBody>
          <a:bodyPr/>
          <a:lstStyle/>
          <a:p>
            <a:r>
              <a:rPr lang="sv-SE" dirty="0" smtClean="0"/>
              <a:t>Fyra byggstenar:</a:t>
            </a:r>
            <a:br>
              <a:rPr lang="sv-SE" dirty="0" smtClean="0"/>
            </a:br>
            <a:endParaRPr lang="sv-SE" dirty="0" smtClean="0"/>
          </a:p>
          <a:p>
            <a:pPr lvl="1"/>
            <a:r>
              <a:rPr lang="sv-SE" sz="3200" dirty="0"/>
              <a:t>Trosbekännelsen (</a:t>
            </a:r>
            <a:r>
              <a:rPr lang="sv-SE" sz="3200" dirty="0" err="1"/>
              <a:t>Shema</a:t>
            </a:r>
            <a:r>
              <a:rPr lang="sv-SE" sz="3200" dirty="0"/>
              <a:t>)</a:t>
            </a:r>
          </a:p>
          <a:p>
            <a:pPr lvl="1"/>
            <a:r>
              <a:rPr lang="sv-SE" sz="3200" dirty="0"/>
              <a:t>Tora och Talmud (de fem Moseböckerna och kommentarer)</a:t>
            </a:r>
          </a:p>
          <a:p>
            <a:pPr lvl="1"/>
            <a:r>
              <a:rPr lang="sv-SE" sz="3200" dirty="0"/>
              <a:t>Högtiderna</a:t>
            </a:r>
          </a:p>
          <a:p>
            <a:pPr lvl="1"/>
            <a:r>
              <a:rPr lang="sv-SE" sz="3200" dirty="0"/>
              <a:t>Förintelsen</a:t>
            </a:r>
          </a:p>
          <a:p>
            <a:pPr marL="0" indent="0">
              <a:buNone/>
            </a:pPr>
            <a:endParaRPr lang="sv-SE" dirty="0"/>
          </a:p>
        </p:txBody>
      </p:sp>
    </p:spTree>
    <p:extLst>
      <p:ext uri="{BB962C8B-B14F-4D97-AF65-F5344CB8AC3E}">
        <p14:creationId xmlns:p14="http://schemas.microsoft.com/office/powerpoint/2010/main" val="51275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Trosbekännelse</a:t>
            </a:r>
            <a:endParaRPr lang="sv-SE" dirty="0"/>
          </a:p>
        </p:txBody>
      </p:sp>
      <p:sp>
        <p:nvSpPr>
          <p:cNvPr id="3" name="Platshållare för innehåll 2"/>
          <p:cNvSpPr>
            <a:spLocks noGrp="1"/>
          </p:cNvSpPr>
          <p:nvPr>
            <p:ph idx="1"/>
          </p:nvPr>
        </p:nvSpPr>
        <p:spPr/>
        <p:txBody>
          <a:bodyPr/>
          <a:lstStyle/>
          <a:p>
            <a:endParaRPr lang="sv-SE" dirty="0" smtClean="0"/>
          </a:p>
          <a:p>
            <a:endParaRPr lang="sv-SE" dirty="0"/>
          </a:p>
          <a:p>
            <a:r>
              <a:rPr lang="sv-SE" dirty="0" smtClean="0"/>
              <a:t>”</a:t>
            </a:r>
            <a:r>
              <a:rPr lang="sv-SE" dirty="0"/>
              <a:t>Hör Israel! Herren vår Gud, Herren är en. Och du skall älska Herren, din Gud, av allt ditt hjärta och av all din själ och av all din kraft.”</a:t>
            </a:r>
          </a:p>
        </p:txBody>
      </p:sp>
    </p:spTree>
    <p:extLst>
      <p:ext uri="{BB962C8B-B14F-4D97-AF65-F5344CB8AC3E}">
        <p14:creationId xmlns:p14="http://schemas.microsoft.com/office/powerpoint/2010/main" val="2114567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Messias</a:t>
            </a:r>
            <a:endParaRPr lang="sv-SE" dirty="0"/>
          </a:p>
        </p:txBody>
      </p:sp>
      <p:sp>
        <p:nvSpPr>
          <p:cNvPr id="3" name="Platshållare för innehåll 2"/>
          <p:cNvSpPr>
            <a:spLocks noGrp="1"/>
          </p:cNvSpPr>
          <p:nvPr>
            <p:ph idx="1"/>
          </p:nvPr>
        </p:nvSpPr>
        <p:spPr/>
        <p:txBody>
          <a:bodyPr>
            <a:normAutofit/>
          </a:bodyPr>
          <a:lstStyle/>
          <a:p>
            <a:r>
              <a:rPr lang="sv-SE" dirty="0"/>
              <a:t>Judarna väntar på och längtar efter den dag då Guds plan med världen ska förverkligas. Då ska fred, rättvisa och harmoni råda. </a:t>
            </a:r>
            <a:endParaRPr lang="sv-SE" dirty="0" smtClean="0"/>
          </a:p>
          <a:p>
            <a:r>
              <a:rPr lang="sv-SE" dirty="0" smtClean="0"/>
              <a:t>I </a:t>
            </a:r>
            <a:r>
              <a:rPr lang="sv-SE" dirty="0" err="1"/>
              <a:t>Tanak</a:t>
            </a:r>
            <a:r>
              <a:rPr lang="sv-SE" dirty="0"/>
              <a:t> kan man läsa att Gud ska sända någon till världen som ska komma med detta budskap, Messias.</a:t>
            </a:r>
          </a:p>
          <a:p>
            <a:r>
              <a:rPr lang="sv-SE" dirty="0"/>
              <a:t>När Messias kommer ska alla judar bo i sitt eget land, Gud och människan ska ha ett gott förhållande till varandra och det ska råda fred och rättvisa. Vad som sedan kommer att hända finns det olika tankar om. </a:t>
            </a:r>
            <a:endParaRPr lang="sv-SE" dirty="0" smtClean="0"/>
          </a:p>
          <a:p>
            <a:pPr marL="0" indent="0">
              <a:buNone/>
            </a:pPr>
            <a:endParaRPr lang="sv-SE" dirty="0"/>
          </a:p>
        </p:txBody>
      </p:sp>
    </p:spTree>
    <p:extLst>
      <p:ext uri="{BB962C8B-B14F-4D97-AF65-F5344CB8AC3E}">
        <p14:creationId xmlns:p14="http://schemas.microsoft.com/office/powerpoint/2010/main" val="296074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Messias/domens dag</a:t>
            </a:r>
            <a:endParaRPr lang="sv-SE" dirty="0"/>
          </a:p>
        </p:txBody>
      </p:sp>
      <p:sp>
        <p:nvSpPr>
          <p:cNvPr id="3" name="Platshållare för innehåll 2"/>
          <p:cNvSpPr>
            <a:spLocks noGrp="1"/>
          </p:cNvSpPr>
          <p:nvPr>
            <p:ph idx="1"/>
          </p:nvPr>
        </p:nvSpPr>
        <p:spPr/>
        <p:txBody>
          <a:bodyPr/>
          <a:lstStyle/>
          <a:p>
            <a:r>
              <a:rPr lang="sv-SE" dirty="0"/>
              <a:t>En vanlig judisk uppfattning är att Gud ska hålla en dom över världen och människan. När domens dag kommer ska Gud låta det döda uppstå, belöna de rättfärdiga och straffa de orättfärdiga. Till de rättfärdiga ska en ny värld ges. </a:t>
            </a:r>
          </a:p>
          <a:p>
            <a:r>
              <a:rPr lang="sv-SE" dirty="0"/>
              <a:t>I de judiska skrifterna finns ingen beskrivning av hur den kommer att vara. Många judar menar att det inte är så viktigt att spekulera i sådana frågor, det viktiga är istället livet och världen här.</a:t>
            </a:r>
          </a:p>
          <a:p>
            <a:endParaRPr lang="sv-SE" dirty="0"/>
          </a:p>
        </p:txBody>
      </p:sp>
    </p:spTree>
    <p:extLst>
      <p:ext uri="{BB962C8B-B14F-4D97-AF65-F5344CB8AC3E}">
        <p14:creationId xmlns:p14="http://schemas.microsoft.com/office/powerpoint/2010/main" val="36390462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Gud</a:t>
            </a:r>
            <a:endParaRPr lang="sv-SE" dirty="0"/>
          </a:p>
        </p:txBody>
      </p:sp>
      <p:sp>
        <p:nvSpPr>
          <p:cNvPr id="3" name="Platshållare för innehåll 2"/>
          <p:cNvSpPr>
            <a:spLocks noGrp="1"/>
          </p:cNvSpPr>
          <p:nvPr>
            <p:ph idx="1"/>
          </p:nvPr>
        </p:nvSpPr>
        <p:spPr/>
        <p:txBody>
          <a:bodyPr>
            <a:normAutofit/>
          </a:bodyPr>
          <a:lstStyle/>
          <a:p>
            <a:r>
              <a:rPr lang="sv-SE" dirty="0"/>
              <a:t>För judarna är Guds verkliga namn så heligt att man inte får uttala det. Istället skriver man bokstäverna </a:t>
            </a:r>
            <a:r>
              <a:rPr lang="sv-SE" b="1" dirty="0"/>
              <a:t>JHVH. </a:t>
            </a:r>
            <a:r>
              <a:rPr lang="sv-SE" dirty="0"/>
              <a:t>Oftast säger man </a:t>
            </a:r>
            <a:r>
              <a:rPr lang="sv-SE" b="1" dirty="0" err="1" smtClean="0"/>
              <a:t>Adonai</a:t>
            </a:r>
            <a:r>
              <a:rPr lang="sv-SE" dirty="0" smtClean="0"/>
              <a:t> </a:t>
            </a:r>
            <a:r>
              <a:rPr lang="sv-SE" dirty="0"/>
              <a:t>(Herren) eller </a:t>
            </a:r>
            <a:r>
              <a:rPr lang="sv-SE" b="1" dirty="0" err="1"/>
              <a:t>Elohim</a:t>
            </a:r>
            <a:r>
              <a:rPr lang="sv-SE" dirty="0"/>
              <a:t> (Gud) men det finns ytterliga 90 synonymer. </a:t>
            </a:r>
            <a:endParaRPr lang="sv-SE" dirty="0" smtClean="0"/>
          </a:p>
          <a:p>
            <a:r>
              <a:rPr lang="sv-SE" dirty="0" smtClean="0"/>
              <a:t>Det </a:t>
            </a:r>
            <a:r>
              <a:rPr lang="sv-SE" dirty="0"/>
              <a:t>inte tillåtet att avbilda Gud, hans storhet går inte att göra rättvisa på bilder. </a:t>
            </a:r>
            <a:endParaRPr lang="sv-SE" dirty="0" smtClean="0"/>
          </a:p>
          <a:p>
            <a:r>
              <a:rPr lang="sv-SE" dirty="0" smtClean="0"/>
              <a:t>Gud </a:t>
            </a:r>
            <a:r>
              <a:rPr lang="sv-SE" dirty="0"/>
              <a:t>kännetecknas som rättfärdig, barmhärtig, allsmäktig, nådig förlåtande med mera. </a:t>
            </a:r>
            <a:endParaRPr lang="sv-SE" dirty="0" smtClean="0"/>
          </a:p>
          <a:p>
            <a:r>
              <a:rPr lang="sv-SE" dirty="0" smtClean="0"/>
              <a:t>Viktigast </a:t>
            </a:r>
            <a:r>
              <a:rPr lang="sv-SE" dirty="0"/>
              <a:t>av allt är ända att Gud är en!</a:t>
            </a:r>
          </a:p>
          <a:p>
            <a:pPr marL="0" indent="0">
              <a:buNone/>
            </a:pPr>
            <a:endParaRPr lang="sv-SE" dirty="0"/>
          </a:p>
        </p:txBody>
      </p:sp>
    </p:spTree>
    <p:extLst>
      <p:ext uri="{BB962C8B-B14F-4D97-AF65-F5344CB8AC3E}">
        <p14:creationId xmlns:p14="http://schemas.microsoft.com/office/powerpoint/2010/main" val="32069222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Moral</a:t>
            </a:r>
            <a:endParaRPr lang="sv-SE" dirty="0"/>
          </a:p>
        </p:txBody>
      </p:sp>
      <p:sp>
        <p:nvSpPr>
          <p:cNvPr id="3" name="Platshållare för innehåll 2"/>
          <p:cNvSpPr>
            <a:spLocks noGrp="1"/>
          </p:cNvSpPr>
          <p:nvPr>
            <p:ph idx="1"/>
          </p:nvPr>
        </p:nvSpPr>
        <p:spPr/>
        <p:txBody>
          <a:bodyPr/>
          <a:lstStyle/>
          <a:p>
            <a:r>
              <a:rPr lang="sv-SE" dirty="0"/>
              <a:t>Eftersom Gud har valt judarna till sitt folk ställer han extra höga krav på dem, främst vad gäller moralen</a:t>
            </a:r>
            <a:r>
              <a:rPr lang="sv-SE" dirty="0" smtClean="0"/>
              <a:t>.</a:t>
            </a:r>
          </a:p>
          <a:p>
            <a:endParaRPr lang="sv-SE" dirty="0" smtClean="0"/>
          </a:p>
          <a:p>
            <a:r>
              <a:rPr lang="sv-SE" dirty="0" smtClean="0"/>
              <a:t> </a:t>
            </a:r>
            <a:r>
              <a:rPr lang="sv-SE" dirty="0"/>
              <a:t>Om människan inte följer Guds vilja straffas hon. </a:t>
            </a:r>
            <a:endParaRPr lang="sv-SE" dirty="0" smtClean="0"/>
          </a:p>
          <a:p>
            <a:endParaRPr lang="sv-SE" dirty="0"/>
          </a:p>
          <a:p>
            <a:r>
              <a:rPr lang="sv-SE" dirty="0" smtClean="0"/>
              <a:t>Det </a:t>
            </a:r>
            <a:r>
              <a:rPr lang="sv-SE" dirty="0"/>
              <a:t>räcker alltså inte att människan kompenserar sin dåliga moral med tex bön, hon måste verkligen visa ånger.</a:t>
            </a:r>
          </a:p>
          <a:p>
            <a:pPr marL="0" indent="0">
              <a:buNone/>
            </a:pPr>
            <a:endParaRPr lang="sv-SE" dirty="0"/>
          </a:p>
        </p:txBody>
      </p:sp>
    </p:spTree>
    <p:extLst>
      <p:ext uri="{BB962C8B-B14F-4D97-AF65-F5344CB8AC3E}">
        <p14:creationId xmlns:p14="http://schemas.microsoft.com/office/powerpoint/2010/main" val="4253882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Människa</a:t>
            </a:r>
            <a:endParaRPr lang="sv-SE" dirty="0"/>
          </a:p>
        </p:txBody>
      </p:sp>
      <p:sp>
        <p:nvSpPr>
          <p:cNvPr id="3" name="Platshållare för innehåll 2"/>
          <p:cNvSpPr>
            <a:spLocks noGrp="1"/>
          </p:cNvSpPr>
          <p:nvPr>
            <p:ph idx="1"/>
          </p:nvPr>
        </p:nvSpPr>
        <p:spPr/>
        <p:txBody>
          <a:bodyPr>
            <a:normAutofit fontScale="92500" lnSpcReduction="20000"/>
          </a:bodyPr>
          <a:lstStyle/>
          <a:p>
            <a:r>
              <a:rPr lang="sv-SE" dirty="0"/>
              <a:t>Enligt den judiska tron är människan skapad till Guds </a:t>
            </a:r>
            <a:r>
              <a:rPr lang="sv-SE" b="1" dirty="0" smtClean="0"/>
              <a:t>avbild</a:t>
            </a:r>
            <a:r>
              <a:rPr lang="sv-SE" dirty="0" smtClean="0"/>
              <a:t> och </a:t>
            </a:r>
            <a:r>
              <a:rPr lang="sv-SE" dirty="0"/>
              <a:t>ska vara Guds </a:t>
            </a:r>
            <a:r>
              <a:rPr lang="sv-SE" b="1" dirty="0"/>
              <a:t>medhjälpare</a:t>
            </a:r>
            <a:r>
              <a:rPr lang="sv-SE" dirty="0"/>
              <a:t>. </a:t>
            </a:r>
            <a:endParaRPr lang="sv-SE" dirty="0" smtClean="0"/>
          </a:p>
          <a:p>
            <a:r>
              <a:rPr lang="sv-SE" dirty="0" smtClean="0"/>
              <a:t>Denna </a:t>
            </a:r>
            <a:r>
              <a:rPr lang="sv-SE" dirty="0"/>
              <a:t>makt ska människan använda för att skapa </a:t>
            </a:r>
            <a:r>
              <a:rPr lang="sv-SE" b="1" dirty="0"/>
              <a:t>rättvisa</a:t>
            </a:r>
            <a:r>
              <a:rPr lang="sv-SE" dirty="0"/>
              <a:t> och </a:t>
            </a:r>
            <a:r>
              <a:rPr lang="sv-SE" b="1" dirty="0"/>
              <a:t>harmoni</a:t>
            </a:r>
            <a:r>
              <a:rPr lang="sv-SE" dirty="0"/>
              <a:t> i världen.</a:t>
            </a:r>
          </a:p>
          <a:p>
            <a:r>
              <a:rPr lang="sv-SE" dirty="0"/>
              <a:t>Människan består av både kropp och själ.</a:t>
            </a:r>
          </a:p>
          <a:p>
            <a:r>
              <a:rPr lang="sv-SE" dirty="0"/>
              <a:t>Människan har i sin natur förmågan att göra både gott och ont.</a:t>
            </a:r>
          </a:p>
          <a:p>
            <a:r>
              <a:rPr lang="sv-SE" dirty="0"/>
              <a:t>Judendomens människosyn är både ljus och optimistisk eftersom den menar att människan har möjligheten till och </a:t>
            </a:r>
            <a:r>
              <a:rPr lang="sv-SE" b="1" dirty="0"/>
              <a:t>viljan</a:t>
            </a:r>
            <a:r>
              <a:rPr lang="sv-SE" dirty="0"/>
              <a:t> att göra det goda. Däremot kan hon själv välja att göra ont. </a:t>
            </a:r>
            <a:endParaRPr lang="sv-SE" dirty="0" smtClean="0"/>
          </a:p>
          <a:p>
            <a:r>
              <a:rPr lang="sv-SE" dirty="0" smtClean="0"/>
              <a:t>Människan </a:t>
            </a:r>
            <a:r>
              <a:rPr lang="sv-SE" dirty="0"/>
              <a:t>kan aldrig skylla på en annan makt för det onda hon gör utan hon är själv ansvarig för alla sina handlingar.</a:t>
            </a:r>
          </a:p>
          <a:p>
            <a:endParaRPr lang="sv-SE" dirty="0"/>
          </a:p>
        </p:txBody>
      </p:sp>
    </p:spTree>
    <p:extLst>
      <p:ext uri="{BB962C8B-B14F-4D97-AF65-F5344CB8AC3E}">
        <p14:creationId xmlns:p14="http://schemas.microsoft.com/office/powerpoint/2010/main" val="337302191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53</TotalTime>
  <Words>1432</Words>
  <Application>Microsoft Office PowerPoint</Application>
  <PresentationFormat>Bildspel på skärmen (4:3)</PresentationFormat>
  <Paragraphs>77</Paragraphs>
  <Slides>19</Slides>
  <Notes>0</Notes>
  <HiddenSlides>0</HiddenSlides>
  <MMClips>0</MMClips>
  <ScaleCrop>false</ScaleCrop>
  <HeadingPairs>
    <vt:vector size="4" baseType="variant">
      <vt:variant>
        <vt:lpstr>Tema</vt:lpstr>
      </vt:variant>
      <vt:variant>
        <vt:i4>1</vt:i4>
      </vt:variant>
      <vt:variant>
        <vt:lpstr>Bildrubriker</vt:lpstr>
      </vt:variant>
      <vt:variant>
        <vt:i4>19</vt:i4>
      </vt:variant>
    </vt:vector>
  </HeadingPairs>
  <TitlesOfParts>
    <vt:vector size="20" baseType="lpstr">
      <vt:lpstr>Executive</vt:lpstr>
      <vt:lpstr>Judendom</vt:lpstr>
      <vt:lpstr>Det utvalda folket</vt:lpstr>
      <vt:lpstr>Gemensam grund</vt:lpstr>
      <vt:lpstr>Trosbekännelse</vt:lpstr>
      <vt:lpstr>Messias</vt:lpstr>
      <vt:lpstr>Messias/domens dag</vt:lpstr>
      <vt:lpstr>Gud</vt:lpstr>
      <vt:lpstr>Moral</vt:lpstr>
      <vt:lpstr>Människa</vt:lpstr>
      <vt:lpstr>Människa</vt:lpstr>
      <vt:lpstr>Människa</vt:lpstr>
      <vt:lpstr>Andra människor?</vt:lpstr>
      <vt:lpstr>Andra människor?</vt:lpstr>
      <vt:lpstr>Vem är jude?</vt:lpstr>
      <vt:lpstr>Världssyn</vt:lpstr>
      <vt:lpstr>Tre tolkningar</vt:lpstr>
      <vt:lpstr>Liberal</vt:lpstr>
      <vt:lpstr>Ortodox</vt:lpstr>
      <vt:lpstr>Konservativ</vt:lpstr>
    </vt:vector>
  </TitlesOfParts>
  <Company>Sigtuna kommun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Judendom</dc:title>
  <dc:creator>Maria Talevska Larsson</dc:creator>
  <cp:lastModifiedBy>Maria Talevska Larsson</cp:lastModifiedBy>
  <cp:revision>4</cp:revision>
  <dcterms:created xsi:type="dcterms:W3CDTF">2016-03-14T10:05:20Z</dcterms:created>
  <dcterms:modified xsi:type="dcterms:W3CDTF">2016-03-14T10:58:27Z</dcterms:modified>
</cp:coreProperties>
</file>