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69" r:id="rId4"/>
    <p:sldId id="257" r:id="rId5"/>
    <p:sldId id="258" r:id="rId6"/>
    <p:sldId id="259" r:id="rId7"/>
    <p:sldId id="260" r:id="rId8"/>
    <p:sldId id="261" r:id="rId9"/>
    <p:sldId id="262" r:id="rId10"/>
    <p:sldId id="264" r:id="rId11"/>
    <p:sldId id="265" r:id="rId12"/>
    <p:sldId id="263" r:id="rId13"/>
    <p:sldId id="266" r:id="rId14"/>
    <p:sldId id="267"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8126" autoAdjust="0"/>
  </p:normalViewPr>
  <p:slideViewPr>
    <p:cSldViewPr>
      <p:cViewPr varScale="1">
        <p:scale>
          <a:sx n="55" d="100"/>
          <a:sy n="55" d="100"/>
        </p:scale>
        <p:origin x="24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D545AC-1E62-4E94-886D-A8F30CE9C5CD}" type="datetimeFigureOut">
              <a:rPr lang="sv-SE" smtClean="0"/>
              <a:t>2017-11-16</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CBD1E96-57AB-49A4-B5C6-79BBA333C4EB}" type="slidenum">
              <a:rPr lang="sv-SE" smtClean="0"/>
              <a:t>‹#›</a:t>
            </a:fld>
            <a:endParaRPr lang="sv-SE"/>
          </a:p>
        </p:txBody>
      </p:sp>
    </p:spTree>
    <p:extLst>
      <p:ext uri="{BB962C8B-B14F-4D97-AF65-F5344CB8AC3E}">
        <p14:creationId xmlns:p14="http://schemas.microsoft.com/office/powerpoint/2010/main" val="321323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v.wikipedia.org/wiki/Tamiler" TargetMode="External"/><Relationship Id="rId7" Type="http://schemas.openxmlformats.org/officeDocument/2006/relationships/hyperlink" Target="https://sv.wikipedia.org/wiki/Kanad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sv.wikipedia.org/wiki/USA" TargetMode="External"/><Relationship Id="rId5" Type="http://schemas.openxmlformats.org/officeDocument/2006/relationships/hyperlink" Target="https://sv.wikipedia.org/wiki/Islam" TargetMode="External"/><Relationship Id="rId4" Type="http://schemas.openxmlformats.org/officeDocument/2006/relationships/hyperlink" Target="https://sv.wikipedia.org/wiki/Kristend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CBD1E96-57AB-49A4-B5C6-79BBA333C4EB}" type="slidenum">
              <a:rPr lang="sv-SE" smtClean="0"/>
              <a:t>1</a:t>
            </a:fld>
            <a:endParaRPr lang="sv-SE"/>
          </a:p>
        </p:txBody>
      </p:sp>
    </p:spTree>
    <p:extLst>
      <p:ext uri="{BB962C8B-B14F-4D97-AF65-F5344CB8AC3E}">
        <p14:creationId xmlns:p14="http://schemas.microsoft.com/office/powerpoint/2010/main" val="204535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Världens och universums förlopp beror enligt hinduisk tro av tre stora gudar och deras speciella egenskaper; skaparen, upprätthållaren och förstöraren.</a:t>
            </a:r>
          </a:p>
          <a:p>
            <a:r>
              <a:rPr lang="sv-SE" sz="1200" i="1" kern="1200" dirty="0" err="1">
                <a:solidFill>
                  <a:schemeClr val="tx1"/>
                </a:solidFill>
                <a:effectLst/>
                <a:latin typeface="+mn-lt"/>
                <a:ea typeface="+mn-ea"/>
                <a:cs typeface="+mn-cs"/>
              </a:rPr>
              <a:t>Brahma</a:t>
            </a:r>
            <a:r>
              <a:rPr lang="sv-SE" sz="1200" kern="1200" dirty="0">
                <a:solidFill>
                  <a:schemeClr val="tx1"/>
                </a:solidFill>
                <a:effectLst/>
                <a:latin typeface="+mn-lt"/>
                <a:ea typeface="+mn-ea"/>
                <a:cs typeface="+mn-cs"/>
              </a:rPr>
              <a:t> – skapar världen. Tillsammans med sin fru </a:t>
            </a:r>
            <a:r>
              <a:rPr lang="sv-SE" sz="1200" kern="1200" dirty="0" err="1">
                <a:solidFill>
                  <a:schemeClr val="tx1"/>
                </a:solidFill>
                <a:effectLst/>
                <a:latin typeface="+mn-lt"/>
                <a:ea typeface="+mn-ea"/>
                <a:cs typeface="+mn-cs"/>
              </a:rPr>
              <a:t>Sarasvati</a:t>
            </a:r>
            <a:r>
              <a:rPr lang="sv-SE" sz="1200" kern="1200" dirty="0">
                <a:solidFill>
                  <a:schemeClr val="tx1"/>
                </a:solidFill>
                <a:effectLst/>
                <a:latin typeface="+mn-lt"/>
                <a:ea typeface="+mn-ea"/>
                <a:cs typeface="+mn-cs"/>
              </a:rPr>
              <a:t> (skapelsekraftens och kunskapens gudinna) skapar han alla varelser. Få hinduer vänder sig till </a:t>
            </a:r>
            <a:r>
              <a:rPr lang="sv-SE" sz="1200" kern="1200" dirty="0" err="1">
                <a:solidFill>
                  <a:schemeClr val="tx1"/>
                </a:solidFill>
                <a:effectLst/>
                <a:latin typeface="+mn-lt"/>
                <a:ea typeface="+mn-ea"/>
                <a:cs typeface="+mn-cs"/>
              </a:rPr>
              <a:t>Brahma</a:t>
            </a:r>
            <a:r>
              <a:rPr lang="sv-SE" sz="1200" kern="1200" dirty="0">
                <a:solidFill>
                  <a:schemeClr val="tx1"/>
                </a:solidFill>
                <a:effectLst/>
                <a:latin typeface="+mn-lt"/>
                <a:ea typeface="+mn-ea"/>
                <a:cs typeface="+mn-cs"/>
              </a:rPr>
              <a:t> eftersom hans uppgift är att skapa och sedan dra sig undan för att vänta på nästa skapelseprocess.</a:t>
            </a:r>
          </a:p>
          <a:p>
            <a:r>
              <a:rPr lang="sv-SE" sz="1200" i="1" kern="1200" dirty="0" err="1">
                <a:solidFill>
                  <a:schemeClr val="tx1"/>
                </a:solidFill>
                <a:effectLst/>
                <a:latin typeface="+mn-lt"/>
                <a:ea typeface="+mn-ea"/>
                <a:cs typeface="+mn-cs"/>
              </a:rPr>
              <a:t>Vishnu</a:t>
            </a:r>
            <a:r>
              <a:rPr lang="sv-SE" sz="1200" kern="1200" dirty="0">
                <a:solidFill>
                  <a:schemeClr val="tx1"/>
                </a:solidFill>
                <a:effectLst/>
                <a:latin typeface="+mn-lt"/>
                <a:ea typeface="+mn-ea"/>
                <a:cs typeface="+mn-cs"/>
              </a:rPr>
              <a:t> – upprätthåller och försvarar skapelsen. Han dyrkas av många hinduer och är mycket populär. Hustru </a:t>
            </a:r>
            <a:r>
              <a:rPr lang="sv-SE" sz="1200" kern="1200" dirty="0" err="1">
                <a:solidFill>
                  <a:schemeClr val="tx1"/>
                </a:solidFill>
                <a:effectLst/>
                <a:latin typeface="+mn-lt"/>
                <a:ea typeface="+mn-ea"/>
                <a:cs typeface="+mn-cs"/>
              </a:rPr>
              <a:t>Lakshmi</a:t>
            </a:r>
            <a:r>
              <a:rPr lang="sv-SE" sz="1200" kern="1200" dirty="0">
                <a:solidFill>
                  <a:schemeClr val="tx1"/>
                </a:solidFill>
                <a:effectLst/>
                <a:latin typeface="+mn-lt"/>
                <a:ea typeface="+mn-ea"/>
                <a:cs typeface="+mn-cs"/>
              </a:rPr>
              <a:t> är också populär, hon är framgångens och skönhetens gudinna.</a:t>
            </a:r>
          </a:p>
          <a:p>
            <a:r>
              <a:rPr lang="sv-SE" sz="1200" i="1" kern="1200" dirty="0">
                <a:solidFill>
                  <a:schemeClr val="tx1"/>
                </a:solidFill>
                <a:effectLst/>
                <a:latin typeface="+mn-lt"/>
                <a:ea typeface="+mn-ea"/>
                <a:cs typeface="+mn-cs"/>
              </a:rPr>
              <a:t>Shiva</a:t>
            </a:r>
            <a:r>
              <a:rPr lang="sv-SE" sz="1200" kern="1200" dirty="0">
                <a:solidFill>
                  <a:schemeClr val="tx1"/>
                </a:solidFill>
                <a:effectLst/>
                <a:latin typeface="+mn-lt"/>
                <a:ea typeface="+mn-ea"/>
                <a:cs typeface="+mn-cs"/>
              </a:rPr>
              <a:t> – förstör världen för att en ny och ren värld ska skapas. Vid sidan om </a:t>
            </a:r>
            <a:r>
              <a:rPr lang="sv-SE" sz="1200" kern="1200" dirty="0" err="1">
                <a:solidFill>
                  <a:schemeClr val="tx1"/>
                </a:solidFill>
                <a:effectLst/>
                <a:latin typeface="+mn-lt"/>
                <a:ea typeface="+mn-ea"/>
                <a:cs typeface="+mn-cs"/>
              </a:rPr>
              <a:t>Vishnu</a:t>
            </a:r>
            <a:r>
              <a:rPr lang="sv-SE" sz="1200" kern="1200" dirty="0">
                <a:solidFill>
                  <a:schemeClr val="tx1"/>
                </a:solidFill>
                <a:effectLst/>
                <a:latin typeface="+mn-lt"/>
                <a:ea typeface="+mn-ea"/>
                <a:cs typeface="+mn-cs"/>
              </a:rPr>
              <a:t> är Shiva den störste guden. Shivas hustru har många namn och flera motstridiga egenskaper; </a:t>
            </a:r>
            <a:r>
              <a:rPr lang="sv-SE" sz="1200" kern="1200" dirty="0" err="1">
                <a:solidFill>
                  <a:schemeClr val="tx1"/>
                </a:solidFill>
                <a:effectLst/>
                <a:latin typeface="+mn-lt"/>
                <a:ea typeface="+mn-ea"/>
                <a:cs typeface="+mn-cs"/>
              </a:rPr>
              <a:t>Parvati</a:t>
            </a:r>
            <a:r>
              <a:rPr lang="sv-SE" sz="1200" kern="1200" dirty="0">
                <a:solidFill>
                  <a:schemeClr val="tx1"/>
                </a:solidFill>
                <a:effectLst/>
                <a:latin typeface="+mn-lt"/>
                <a:ea typeface="+mn-ea"/>
                <a:cs typeface="+mn-cs"/>
              </a:rPr>
              <a:t> (ljus och moderlig), Durka och Kali (mörka och kaosskapande).</a:t>
            </a:r>
          </a:p>
          <a:p>
            <a:r>
              <a:rPr lang="sv-SE" sz="1200" kern="1200" dirty="0">
                <a:solidFill>
                  <a:schemeClr val="tx1"/>
                </a:solidFill>
                <a:effectLst/>
                <a:latin typeface="+mn-lt"/>
                <a:ea typeface="+mn-ea"/>
                <a:cs typeface="+mn-cs"/>
              </a:rPr>
              <a:t>Alla världar och allt liv går hela tiden från det bättre till det sämre och allt som är fött måste dö och allt skapat måste förstöras. Så fortsätter detta kretslopp med </a:t>
            </a:r>
            <a:r>
              <a:rPr lang="sv-SE" sz="1200" kern="1200" dirty="0" err="1">
                <a:solidFill>
                  <a:schemeClr val="tx1"/>
                </a:solidFill>
                <a:effectLst/>
                <a:latin typeface="+mn-lt"/>
                <a:ea typeface="+mn-ea"/>
                <a:cs typeface="+mn-cs"/>
              </a:rPr>
              <a:t>Brahma</a:t>
            </a:r>
            <a:r>
              <a:rPr lang="sv-SE" sz="1200" kern="1200" dirty="0">
                <a:solidFill>
                  <a:schemeClr val="tx1"/>
                </a:solidFill>
                <a:effectLst/>
                <a:latin typeface="+mn-lt"/>
                <a:ea typeface="+mn-ea"/>
                <a:cs typeface="+mn-cs"/>
              </a:rPr>
              <a:t> som skapar, </a:t>
            </a:r>
            <a:r>
              <a:rPr lang="sv-SE" sz="1200" kern="1200" dirty="0" err="1">
                <a:solidFill>
                  <a:schemeClr val="tx1"/>
                </a:solidFill>
                <a:effectLst/>
                <a:latin typeface="+mn-lt"/>
                <a:ea typeface="+mn-ea"/>
                <a:cs typeface="+mn-cs"/>
              </a:rPr>
              <a:t>Vishnu</a:t>
            </a:r>
            <a:r>
              <a:rPr lang="sv-SE" sz="1200" kern="1200" dirty="0">
                <a:solidFill>
                  <a:schemeClr val="tx1"/>
                </a:solidFill>
                <a:effectLst/>
                <a:latin typeface="+mn-lt"/>
                <a:ea typeface="+mn-ea"/>
                <a:cs typeface="+mn-cs"/>
              </a:rPr>
              <a:t> som upprätthåller och Shiva som förstör.</a:t>
            </a:r>
            <a:br>
              <a:rPr lang="sv-SE" sz="1200" kern="1200" dirty="0">
                <a:solidFill>
                  <a:schemeClr val="tx1"/>
                </a:solidFill>
                <a:effectLst/>
                <a:latin typeface="+mn-lt"/>
                <a:ea typeface="+mn-ea"/>
                <a:cs typeface="+mn-cs"/>
              </a:rPr>
            </a:b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Tiden från skapelse till förstörelse kallas för </a:t>
            </a:r>
            <a:r>
              <a:rPr lang="sv-SE" sz="1200" i="1" kern="1200" dirty="0">
                <a:solidFill>
                  <a:schemeClr val="tx1"/>
                </a:solidFill>
                <a:effectLst/>
                <a:latin typeface="+mn-lt"/>
                <a:ea typeface="+mn-ea"/>
                <a:cs typeface="+mn-cs"/>
              </a:rPr>
              <a:t>Kalpa</a:t>
            </a:r>
            <a:r>
              <a:rPr lang="sv-SE" sz="1200" kern="1200" dirty="0">
                <a:solidFill>
                  <a:schemeClr val="tx1"/>
                </a:solidFill>
                <a:effectLst/>
                <a:latin typeface="+mn-lt"/>
                <a:ea typeface="+mn-ea"/>
                <a:cs typeface="+mn-cs"/>
              </a:rPr>
              <a:t> och tar 4 320 000 000 år. Detta kan vara svårt att förstå och för att underlätta finns en berättelse. Berättelsen handlar om en kvinna som var hundrade år går upp på Himalayas högsta topp och där drar hon med sin slöja över bergstoppen. När berget har nötts ner av slöjans beröring, då har en </a:t>
            </a:r>
            <a:r>
              <a:rPr lang="sv-SE" sz="1200" kern="1200" dirty="0" err="1">
                <a:solidFill>
                  <a:schemeClr val="tx1"/>
                </a:solidFill>
                <a:effectLst/>
                <a:latin typeface="+mn-lt"/>
                <a:ea typeface="+mn-ea"/>
                <a:cs typeface="+mn-cs"/>
              </a:rPr>
              <a:t>kalpa</a:t>
            </a:r>
            <a:r>
              <a:rPr lang="sv-SE" sz="1200" kern="1200" dirty="0">
                <a:solidFill>
                  <a:schemeClr val="tx1"/>
                </a:solidFill>
                <a:effectLst/>
                <a:latin typeface="+mn-lt"/>
                <a:ea typeface="+mn-ea"/>
                <a:cs typeface="+mn-cs"/>
              </a:rPr>
              <a:t> gått.</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10</a:t>
            </a:fld>
            <a:endParaRPr lang="sv-SE"/>
          </a:p>
        </p:txBody>
      </p:sp>
    </p:spTree>
    <p:extLst>
      <p:ext uri="{BB962C8B-B14F-4D97-AF65-F5344CB8AC3E}">
        <p14:creationId xmlns:p14="http://schemas.microsoft.com/office/powerpoint/2010/main" val="1038689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Inom hinduismen finns en mängd olika religiösa traditioner med vitt skilda uppfattningar som lever sida vid sida. Exempel på dessa olikheter kan vara hur man uppfattar gudarna. Vissa ser gudarna som något personligt medans andra anser gudarna vara helt opersonliga.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Kärleken till en gud eller flera gudar är för de flesta hinduer en avgörande del för frälsning, detta kallas </a:t>
            </a:r>
            <a:r>
              <a:rPr lang="sv-SE" sz="1200" kern="1200" dirty="0" err="1">
                <a:solidFill>
                  <a:schemeClr val="tx1"/>
                </a:solidFill>
                <a:effectLst/>
                <a:latin typeface="+mn-lt"/>
                <a:ea typeface="+mn-ea"/>
                <a:cs typeface="+mn-cs"/>
              </a:rPr>
              <a:t>bhakti</a:t>
            </a:r>
            <a:r>
              <a:rPr lang="sv-SE" sz="1200" kern="1200" dirty="0">
                <a:solidFill>
                  <a:schemeClr val="tx1"/>
                </a:solidFill>
                <a:effectLst/>
                <a:latin typeface="+mn-lt"/>
                <a:ea typeface="+mn-ea"/>
                <a:cs typeface="+mn-cs"/>
              </a:rPr>
              <a:t> yoga.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Majoriteten av hinduerna tror på ett varierande antal gudar och gudinnor – dessa finns i olika former som människor, djur eller andra fenomen. Varje by har sin egen gud och varje familj har sin egen familjegud.</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Gudarna är avbildade på olika sätt och bilderna betyder olika saker beroende på hur guden är avbildad.</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Brahman- Det högsta kosmiska jaget. Alla gudar och gudinnor ses som en manifestation av Brahman.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Tre huvudgudar under Brahman:</a:t>
            </a:r>
          </a:p>
          <a:p>
            <a:r>
              <a:rPr lang="sv-SE" sz="1200" kern="1200" dirty="0" err="1">
                <a:solidFill>
                  <a:schemeClr val="tx1"/>
                </a:solidFill>
                <a:effectLst/>
                <a:latin typeface="+mn-lt"/>
                <a:ea typeface="+mn-ea"/>
                <a:cs typeface="+mn-cs"/>
              </a:rPr>
              <a:t>Brahma</a:t>
            </a:r>
            <a:r>
              <a:rPr lang="sv-SE" sz="1200" kern="1200" dirty="0">
                <a:solidFill>
                  <a:schemeClr val="tx1"/>
                </a:solidFill>
                <a:effectLst/>
                <a:latin typeface="+mn-lt"/>
                <a:ea typeface="+mn-ea"/>
                <a:cs typeface="+mn-cs"/>
              </a:rPr>
              <a:t> – skaparguden (satte igång universum men är nu passiv, tillbeds inte)</a:t>
            </a:r>
          </a:p>
          <a:p>
            <a:r>
              <a:rPr lang="sv-SE" sz="1200" kern="1200" dirty="0" err="1">
                <a:solidFill>
                  <a:schemeClr val="tx1"/>
                </a:solidFill>
                <a:effectLst/>
                <a:latin typeface="+mn-lt"/>
                <a:ea typeface="+mn-ea"/>
                <a:cs typeface="+mn-cs"/>
              </a:rPr>
              <a:t>Vishnu</a:t>
            </a:r>
            <a:r>
              <a:rPr lang="sv-SE" sz="1200" kern="1200" dirty="0">
                <a:solidFill>
                  <a:schemeClr val="tx1"/>
                </a:solidFill>
                <a:effectLst/>
                <a:latin typeface="+mn-lt"/>
                <a:ea typeface="+mn-ea"/>
                <a:cs typeface="+mn-cs"/>
              </a:rPr>
              <a:t> – upprätthållaren (ser till att allt fungerar i universum, ansvarar för </a:t>
            </a:r>
            <a:r>
              <a:rPr lang="sv-SE" sz="1200" kern="1200" dirty="0" err="1">
                <a:solidFill>
                  <a:schemeClr val="tx1"/>
                </a:solidFill>
                <a:effectLst/>
                <a:latin typeface="+mn-lt"/>
                <a:ea typeface="+mn-ea"/>
                <a:cs typeface="+mn-cs"/>
              </a:rPr>
              <a:t>dharma</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Shiva – Förstöraren och fruktbarhetens gud.</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Övriga viktiga gudar är </a:t>
            </a:r>
            <a:r>
              <a:rPr lang="sv-SE" sz="1200" kern="1200" dirty="0" err="1">
                <a:solidFill>
                  <a:schemeClr val="tx1"/>
                </a:solidFill>
                <a:effectLst/>
                <a:latin typeface="+mn-lt"/>
                <a:ea typeface="+mn-ea"/>
                <a:cs typeface="+mn-cs"/>
              </a:rPr>
              <a:t>Ganesha</a:t>
            </a:r>
            <a:r>
              <a:rPr lang="sv-SE" sz="1200" kern="1200" dirty="0">
                <a:solidFill>
                  <a:schemeClr val="tx1"/>
                </a:solidFill>
                <a:effectLst/>
                <a:latin typeface="+mn-lt"/>
                <a:ea typeface="+mn-ea"/>
                <a:cs typeface="+mn-cs"/>
              </a:rPr>
              <a:t> (kunskapens gud, elefantguden), </a:t>
            </a:r>
            <a:r>
              <a:rPr lang="sv-SE" sz="1200" kern="1200" dirty="0" err="1">
                <a:solidFill>
                  <a:schemeClr val="tx1"/>
                </a:solidFill>
                <a:effectLst/>
                <a:latin typeface="+mn-lt"/>
                <a:ea typeface="+mn-ea"/>
                <a:cs typeface="+mn-cs"/>
              </a:rPr>
              <a:t>Parvati</a:t>
            </a:r>
            <a:r>
              <a:rPr lang="sv-SE" sz="1200" kern="1200" dirty="0">
                <a:solidFill>
                  <a:schemeClr val="tx1"/>
                </a:solidFill>
                <a:effectLst/>
                <a:latin typeface="+mn-lt"/>
                <a:ea typeface="+mn-ea"/>
                <a:cs typeface="+mn-cs"/>
              </a:rPr>
              <a:t> (Naturmodern), Kali (Dödsgudinnan)</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11</a:t>
            </a:fld>
            <a:endParaRPr lang="sv-SE"/>
          </a:p>
        </p:txBody>
      </p:sp>
    </p:spTree>
    <p:extLst>
      <p:ext uri="{BB962C8B-B14F-4D97-AF65-F5344CB8AC3E}">
        <p14:creationId xmlns:p14="http://schemas.microsoft.com/office/powerpoint/2010/main" val="197652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Hinduismens heliga skrifter har tillkommit i samband med att religionen har utvecklats. Antalet skrifter är oändligt, man har aldrig rensat i skrifterna utan bara tagit fram nya.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 heliga skrifterna är skrivna på Sanskrit, detta är ett gammalt språk som har dött ut men som fortfarande behärskas av präster.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 hinduismen har man inte en helig skrift som tex bibeln eller koranen. Man har flera olika skrifter som man vänder sig till.</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De fyra </a:t>
            </a:r>
            <a:r>
              <a:rPr lang="sv-SE" sz="1200" kern="1200" dirty="0" err="1">
                <a:solidFill>
                  <a:schemeClr val="tx1"/>
                </a:solidFill>
                <a:effectLst/>
                <a:latin typeface="+mn-lt"/>
                <a:ea typeface="+mn-ea"/>
                <a:cs typeface="+mn-cs"/>
              </a:rPr>
              <a:t>vedaböckerna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Ridveda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Yajurveda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Samaveda</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Atharvaveda</a:t>
            </a:r>
            <a:endParaRPr lang="sv-SE" sz="1200" kern="1200" dirty="0">
              <a:solidFill>
                <a:schemeClr val="tx1"/>
              </a:solidFill>
              <a:effectLst/>
              <a:latin typeface="+mn-lt"/>
              <a:ea typeface="+mn-ea"/>
              <a:cs typeface="+mn-cs"/>
            </a:endParaRPr>
          </a:p>
          <a:p>
            <a:pPr lvl="0"/>
            <a:r>
              <a:rPr lang="sv-SE" sz="1200" kern="1200" dirty="0" err="1">
                <a:solidFill>
                  <a:schemeClr val="tx1"/>
                </a:solidFill>
                <a:effectLst/>
                <a:latin typeface="+mn-lt"/>
                <a:ea typeface="+mn-ea"/>
                <a:cs typeface="+mn-cs"/>
              </a:rPr>
              <a:t>Upanishaderna</a:t>
            </a:r>
            <a:endParaRPr lang="sv-SE" sz="1200" kern="1200" dirty="0">
              <a:solidFill>
                <a:schemeClr val="tx1"/>
              </a:solidFill>
              <a:effectLst/>
              <a:latin typeface="+mn-lt"/>
              <a:ea typeface="+mn-ea"/>
              <a:cs typeface="+mn-cs"/>
            </a:endParaRPr>
          </a:p>
          <a:p>
            <a:pPr lvl="0"/>
            <a:r>
              <a:rPr lang="sv-SE" sz="1200" kern="1200" dirty="0" err="1">
                <a:solidFill>
                  <a:schemeClr val="tx1"/>
                </a:solidFill>
                <a:effectLst/>
                <a:latin typeface="+mn-lt"/>
                <a:ea typeface="+mn-ea"/>
                <a:cs typeface="+mn-cs"/>
              </a:rPr>
              <a:t>Bhagavadgita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De fyra </a:t>
            </a:r>
            <a:r>
              <a:rPr lang="sv-SE" sz="1200" b="1" kern="1200" dirty="0" err="1">
                <a:solidFill>
                  <a:schemeClr val="tx1"/>
                </a:solidFill>
                <a:effectLst/>
                <a:latin typeface="+mn-lt"/>
                <a:ea typeface="+mn-ea"/>
                <a:cs typeface="+mn-cs"/>
              </a:rPr>
              <a:t>vedaböckerna</a:t>
            </a:r>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Veda</a:t>
            </a:r>
            <a:r>
              <a:rPr lang="sv-SE" sz="1200" kern="1200" dirty="0">
                <a:solidFill>
                  <a:schemeClr val="tx1"/>
                </a:solidFill>
                <a:effectLst/>
                <a:latin typeface="+mn-lt"/>
                <a:ea typeface="+mn-ea"/>
                <a:cs typeface="+mn-cs"/>
              </a:rPr>
              <a:t> betyder vetande/heligt vetande och anses vara den högsta sanningen, sanningen som leder till gud.</a:t>
            </a:r>
          </a:p>
          <a:p>
            <a:r>
              <a:rPr lang="sv-SE" sz="1200" kern="1200" dirty="0">
                <a:solidFill>
                  <a:schemeClr val="tx1"/>
                </a:solidFill>
                <a:effectLst/>
                <a:latin typeface="+mn-lt"/>
                <a:ea typeface="+mn-ea"/>
                <a:cs typeface="+mn-cs"/>
              </a:rPr>
              <a:t> </a:t>
            </a:r>
          </a:p>
          <a:p>
            <a:pPr lvl="0"/>
            <a:r>
              <a:rPr lang="sv-SE" sz="1200" kern="1200" dirty="0" err="1">
                <a:solidFill>
                  <a:schemeClr val="tx1"/>
                </a:solidFill>
                <a:effectLst/>
                <a:latin typeface="+mn-lt"/>
                <a:ea typeface="+mn-ea"/>
                <a:cs typeface="+mn-cs"/>
              </a:rPr>
              <a:t>Rigveda</a:t>
            </a:r>
            <a:r>
              <a:rPr lang="sv-SE" sz="1200" kern="1200" dirty="0">
                <a:solidFill>
                  <a:schemeClr val="tx1"/>
                </a:solidFill>
                <a:effectLst/>
                <a:latin typeface="+mn-lt"/>
                <a:ea typeface="+mn-ea"/>
                <a:cs typeface="+mn-cs"/>
              </a:rPr>
              <a:t>: Den viktigaste av de fyra </a:t>
            </a:r>
            <a:r>
              <a:rPr lang="sv-SE" sz="1200" kern="1200" dirty="0" err="1">
                <a:solidFill>
                  <a:schemeClr val="tx1"/>
                </a:solidFill>
                <a:effectLst/>
                <a:latin typeface="+mn-lt"/>
                <a:ea typeface="+mn-ea"/>
                <a:cs typeface="+mn-cs"/>
              </a:rPr>
              <a:t>vedaböckerna</a:t>
            </a:r>
            <a:r>
              <a:rPr lang="sv-SE" sz="1200" kern="1200" dirty="0">
                <a:solidFill>
                  <a:schemeClr val="tx1"/>
                </a:solidFill>
                <a:effectLst/>
                <a:latin typeface="+mn-lt"/>
                <a:ea typeface="+mn-ea"/>
                <a:cs typeface="+mn-cs"/>
              </a:rPr>
              <a:t>. Den innehåller 1028 hymner till gudarna och består av 10 böcker.</a:t>
            </a:r>
          </a:p>
          <a:p>
            <a:pPr lvl="0"/>
            <a:r>
              <a:rPr lang="sv-SE" sz="1200" kern="1200" dirty="0" err="1">
                <a:solidFill>
                  <a:schemeClr val="tx1"/>
                </a:solidFill>
                <a:effectLst/>
                <a:latin typeface="+mn-lt"/>
                <a:ea typeface="+mn-ea"/>
                <a:cs typeface="+mn-cs"/>
              </a:rPr>
              <a:t>Yajurveda</a:t>
            </a:r>
            <a:r>
              <a:rPr lang="sv-SE" sz="1200" kern="1200" dirty="0">
                <a:solidFill>
                  <a:schemeClr val="tx1"/>
                </a:solidFill>
                <a:effectLst/>
                <a:latin typeface="+mn-lt"/>
                <a:ea typeface="+mn-ea"/>
                <a:cs typeface="+mn-cs"/>
              </a:rPr>
              <a:t>: Liturgins </a:t>
            </a:r>
            <a:r>
              <a:rPr lang="sv-SE" sz="1200" kern="1200" dirty="0" err="1">
                <a:solidFill>
                  <a:schemeClr val="tx1"/>
                </a:solidFill>
                <a:effectLst/>
                <a:latin typeface="+mn-lt"/>
                <a:ea typeface="+mn-ea"/>
                <a:cs typeface="+mn-cs"/>
              </a:rPr>
              <a:t>veda</a:t>
            </a:r>
            <a:r>
              <a:rPr lang="sv-SE" sz="1200" kern="1200" dirty="0">
                <a:solidFill>
                  <a:schemeClr val="tx1"/>
                </a:solidFill>
                <a:effectLst/>
                <a:latin typeface="+mn-lt"/>
                <a:ea typeface="+mn-ea"/>
                <a:cs typeface="+mn-cs"/>
              </a:rPr>
              <a:t>. Innehåller regler och förklaringar till riter. Detta är prästernas handbok.</a:t>
            </a:r>
          </a:p>
          <a:p>
            <a:pPr lvl="0"/>
            <a:r>
              <a:rPr lang="sv-SE" sz="1200" kern="1200" dirty="0" err="1">
                <a:solidFill>
                  <a:schemeClr val="tx1"/>
                </a:solidFill>
                <a:effectLst/>
                <a:latin typeface="+mn-lt"/>
                <a:ea typeface="+mn-ea"/>
                <a:cs typeface="+mn-cs"/>
              </a:rPr>
              <a:t>Samaveda</a:t>
            </a:r>
            <a:r>
              <a:rPr lang="sv-SE" sz="1200" kern="1200" dirty="0">
                <a:solidFill>
                  <a:schemeClr val="tx1"/>
                </a:solidFill>
                <a:effectLst/>
                <a:latin typeface="+mn-lt"/>
                <a:ea typeface="+mn-ea"/>
                <a:cs typeface="+mn-cs"/>
              </a:rPr>
              <a:t>: Musikens </a:t>
            </a:r>
            <a:r>
              <a:rPr lang="sv-SE" sz="1200" kern="1200" dirty="0" err="1">
                <a:solidFill>
                  <a:schemeClr val="tx1"/>
                </a:solidFill>
                <a:effectLst/>
                <a:latin typeface="+mn-lt"/>
                <a:ea typeface="+mn-ea"/>
                <a:cs typeface="+mn-cs"/>
              </a:rPr>
              <a:t>veda</a:t>
            </a:r>
            <a:r>
              <a:rPr lang="sv-SE" sz="1200" kern="1200" dirty="0">
                <a:solidFill>
                  <a:schemeClr val="tx1"/>
                </a:solidFill>
                <a:effectLst/>
                <a:latin typeface="+mn-lt"/>
                <a:ea typeface="+mn-ea"/>
                <a:cs typeface="+mn-cs"/>
              </a:rPr>
              <a:t>. Innehåller 1549 sånger.</a:t>
            </a:r>
          </a:p>
          <a:p>
            <a:pPr lvl="0"/>
            <a:r>
              <a:rPr lang="sv-SE" sz="1200" kern="1200" dirty="0" err="1">
                <a:solidFill>
                  <a:schemeClr val="tx1"/>
                </a:solidFill>
                <a:effectLst/>
                <a:latin typeface="+mn-lt"/>
                <a:ea typeface="+mn-ea"/>
                <a:cs typeface="+mn-cs"/>
              </a:rPr>
              <a:t>Atharvaveda</a:t>
            </a:r>
            <a:r>
              <a:rPr lang="sv-SE" sz="1200" kern="1200" dirty="0">
                <a:solidFill>
                  <a:schemeClr val="tx1"/>
                </a:solidFill>
                <a:effectLst/>
                <a:latin typeface="+mn-lt"/>
                <a:ea typeface="+mn-ea"/>
                <a:cs typeface="+mn-cs"/>
              </a:rPr>
              <a:t>: Kunskap given av den heliga </a:t>
            </a:r>
            <a:r>
              <a:rPr lang="sv-SE" sz="1200" kern="1200" dirty="0" err="1">
                <a:solidFill>
                  <a:schemeClr val="tx1"/>
                </a:solidFill>
                <a:effectLst/>
                <a:latin typeface="+mn-lt"/>
                <a:ea typeface="+mn-ea"/>
                <a:cs typeface="+mn-cs"/>
              </a:rPr>
              <a:t>Atharvan</a:t>
            </a:r>
            <a:r>
              <a:rPr lang="sv-SE" sz="1200" kern="1200" dirty="0">
                <a:solidFill>
                  <a:schemeClr val="tx1"/>
                </a:solidFill>
                <a:effectLst/>
                <a:latin typeface="+mn-lt"/>
                <a:ea typeface="+mn-ea"/>
                <a:cs typeface="+mn-cs"/>
              </a:rPr>
              <a:t> (känd präst med magiska </a:t>
            </a:r>
            <a:r>
              <a:rPr lang="sv-SE" sz="1200" kern="1200" dirty="0" err="1">
                <a:solidFill>
                  <a:schemeClr val="tx1"/>
                </a:solidFill>
                <a:effectLst/>
                <a:latin typeface="+mn-lt"/>
                <a:ea typeface="+mn-ea"/>
                <a:cs typeface="+mn-cs"/>
              </a:rPr>
              <a:t>rutualer</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b="1" kern="1200" dirty="0" err="1">
                <a:solidFill>
                  <a:schemeClr val="tx1"/>
                </a:solidFill>
                <a:effectLst/>
                <a:latin typeface="+mn-lt"/>
                <a:ea typeface="+mn-ea"/>
                <a:cs typeface="+mn-cs"/>
              </a:rPr>
              <a:t>Upanishaderna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108 böcker</a:t>
            </a:r>
          </a:p>
          <a:p>
            <a:r>
              <a:rPr lang="sv-SE" sz="1200" kern="1200" dirty="0">
                <a:solidFill>
                  <a:schemeClr val="tx1"/>
                </a:solidFill>
                <a:effectLst/>
                <a:latin typeface="+mn-lt"/>
                <a:ea typeface="+mn-ea"/>
                <a:cs typeface="+mn-cs"/>
              </a:rPr>
              <a:t>Dialoger mellan heliga män eller mellan gudar och heliga män.</a:t>
            </a:r>
          </a:p>
          <a:p>
            <a:r>
              <a:rPr lang="sv-SE" sz="1200" kern="1200" dirty="0">
                <a:solidFill>
                  <a:schemeClr val="tx1"/>
                </a:solidFill>
                <a:effectLst/>
                <a:latin typeface="+mn-lt"/>
                <a:ea typeface="+mn-ea"/>
                <a:cs typeface="+mn-cs"/>
              </a:rPr>
              <a:t> </a:t>
            </a:r>
          </a:p>
          <a:p>
            <a:r>
              <a:rPr lang="sv-SE" sz="1200" b="1" kern="1200" dirty="0" err="1">
                <a:solidFill>
                  <a:schemeClr val="tx1"/>
                </a:solidFill>
                <a:effectLst/>
                <a:latin typeface="+mn-lt"/>
                <a:ea typeface="+mn-ea"/>
                <a:cs typeface="+mn-cs"/>
              </a:rPr>
              <a:t>Bhagavadgita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Ses lite </a:t>
            </a:r>
            <a:r>
              <a:rPr lang="sv-SE" sz="1200" kern="1200" dirty="0" err="1">
                <a:solidFill>
                  <a:schemeClr val="tx1"/>
                </a:solidFill>
                <a:effectLst/>
                <a:latin typeface="+mn-lt"/>
                <a:ea typeface="+mn-ea"/>
                <a:cs typeface="+mn-cs"/>
              </a:rPr>
              <a:t>osm</a:t>
            </a:r>
            <a:r>
              <a:rPr lang="sv-SE" sz="1200" kern="1200" dirty="0">
                <a:solidFill>
                  <a:schemeClr val="tx1"/>
                </a:solidFill>
                <a:effectLst/>
                <a:latin typeface="+mn-lt"/>
                <a:ea typeface="+mn-ea"/>
                <a:cs typeface="+mn-cs"/>
              </a:rPr>
              <a:t> en helig ”bibel”, den sägs ge svar på det mesta. Den ska ha svar på alla problem som en människa ställs inför i livet. Den ger förslag och konsekvenser. Den säger däremot inte vad man ska och inte ska göra. </a:t>
            </a:r>
            <a:r>
              <a:rPr lang="sv-SE" sz="1200" kern="1200" dirty="0" err="1">
                <a:solidFill>
                  <a:schemeClr val="tx1"/>
                </a:solidFill>
                <a:effectLst/>
                <a:latin typeface="+mn-lt"/>
                <a:ea typeface="+mn-ea"/>
                <a:cs typeface="+mn-cs"/>
              </a:rPr>
              <a:t>Bhagadvadgita</a:t>
            </a:r>
            <a:r>
              <a:rPr lang="sv-SE" sz="1200" kern="1200" dirty="0">
                <a:solidFill>
                  <a:schemeClr val="tx1"/>
                </a:solidFill>
                <a:effectLst/>
                <a:latin typeface="+mn-lt"/>
                <a:ea typeface="+mn-ea"/>
                <a:cs typeface="+mn-cs"/>
              </a:rPr>
              <a:t> är en del av eposet </a:t>
            </a:r>
            <a:r>
              <a:rPr lang="sv-SE" sz="1200" kern="1200" dirty="0" err="1">
                <a:solidFill>
                  <a:schemeClr val="tx1"/>
                </a:solidFill>
                <a:effectLst/>
                <a:latin typeface="+mn-lt"/>
                <a:ea typeface="+mn-ea"/>
                <a:cs typeface="+mn-cs"/>
              </a:rPr>
              <a:t>Mahabarata</a:t>
            </a:r>
            <a:r>
              <a:rPr lang="sv-SE"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12</a:t>
            </a:fld>
            <a:endParaRPr lang="sv-SE"/>
          </a:p>
        </p:txBody>
      </p:sp>
    </p:spTree>
    <p:extLst>
      <p:ext uri="{BB962C8B-B14F-4D97-AF65-F5344CB8AC3E}">
        <p14:creationId xmlns:p14="http://schemas.microsoft.com/office/powerpoint/2010/main" val="102970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Människosyn</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Enligt hinduismen består människan av kropp och själ. Kroppen föds, lever och dör medan själen, Atman, är odödlig och evig. Atman är en gnista Brahman och därför är även människan helig eftersom hon består av en del av världssjälen. När människans kropp dör, frigörs själen och hamnar hos en ny kropp och en ny existens är möjlig. Återfödelsen har direkt samband med </a:t>
            </a:r>
            <a:r>
              <a:rPr lang="sv-SE" sz="1200" i="1" kern="1200" dirty="0">
                <a:solidFill>
                  <a:schemeClr val="tx1"/>
                </a:solidFill>
                <a:effectLst/>
                <a:latin typeface="+mn-lt"/>
                <a:ea typeface="+mn-ea"/>
                <a:cs typeface="+mn-cs"/>
              </a:rPr>
              <a:t>Karma</a:t>
            </a:r>
            <a:r>
              <a:rPr lang="sv-SE" sz="1200" kern="1200" dirty="0">
                <a:solidFill>
                  <a:schemeClr val="tx1"/>
                </a:solidFill>
                <a:effectLst/>
                <a:latin typeface="+mn-lt"/>
                <a:ea typeface="+mn-ea"/>
                <a:cs typeface="+mn-cs"/>
              </a:rPr>
              <a:t>. Karma är resultatet av en människas gärningar och avgör vilken existens atman ska födas till i nästa liv. </a:t>
            </a:r>
          </a:p>
          <a:p>
            <a:r>
              <a:rPr lang="sv-SE" sz="1200" kern="1200" dirty="0">
                <a:solidFill>
                  <a:schemeClr val="tx1"/>
                </a:solidFill>
                <a:effectLst/>
                <a:latin typeface="+mn-lt"/>
                <a:ea typeface="+mn-ea"/>
                <a:cs typeface="+mn-cs"/>
              </a:rPr>
              <a:t>Genom karmalagen förklarar man människors olika livsöden. Lever man i fattigdom eller andra svårigheter eller i lycka och överflöd, beror det på karmalagen. Människans liv är alltså en konsekvens av hennes egna handlingar och val.</a:t>
            </a:r>
          </a:p>
          <a:p>
            <a:r>
              <a:rPr lang="sv-SE" sz="1200" b="1" kern="1200" dirty="0">
                <a:solidFill>
                  <a:schemeClr val="tx1"/>
                </a:solidFill>
                <a:effectLst/>
                <a:latin typeface="+mn-lt"/>
                <a:ea typeface="+mn-ea"/>
                <a:cs typeface="+mn-cs"/>
              </a:rPr>
              <a:t>Dharma/kastsystem</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Alla människor har plikter. Det är viktigt att man följer sina plikter för att på så sätt skaffa sig god karma. Dessa plikter kallas </a:t>
            </a:r>
            <a:r>
              <a:rPr lang="sv-SE" sz="1200" i="1" kern="1200" dirty="0">
                <a:solidFill>
                  <a:schemeClr val="tx1"/>
                </a:solidFill>
                <a:effectLst/>
                <a:latin typeface="+mn-lt"/>
                <a:ea typeface="+mn-ea"/>
                <a:cs typeface="+mn-cs"/>
              </a:rPr>
              <a:t>Dharma</a:t>
            </a:r>
            <a:r>
              <a:rPr lang="sv-SE" sz="1200" kern="1200" dirty="0">
                <a:solidFill>
                  <a:schemeClr val="tx1"/>
                </a:solidFill>
                <a:effectLst/>
                <a:latin typeface="+mn-lt"/>
                <a:ea typeface="+mn-ea"/>
                <a:cs typeface="+mn-cs"/>
              </a:rPr>
              <a:t>. Vilken din plikt är beror på din livssituation och på vilken nivå av livsstegen som du är född. </a:t>
            </a:r>
          </a:p>
          <a:p>
            <a:r>
              <a:rPr lang="sv-SE" sz="1200" kern="1200" dirty="0">
                <a:solidFill>
                  <a:schemeClr val="tx1"/>
                </a:solidFill>
                <a:effectLst/>
                <a:latin typeface="+mn-lt"/>
                <a:ea typeface="+mn-ea"/>
                <a:cs typeface="+mn-cs"/>
              </a:rPr>
              <a:t>En hindu vet att det inte är någon idé att låta bli sina plikter då detta kommer påverka nästa liv. Det bästa man kan göra är att acceptera situationen för att i nästa liv klättra på livsstegen.</a:t>
            </a:r>
          </a:p>
          <a:p>
            <a:r>
              <a:rPr lang="sv-SE" sz="1200" kern="1200" dirty="0">
                <a:solidFill>
                  <a:schemeClr val="tx1"/>
                </a:solidFill>
                <a:effectLst/>
                <a:latin typeface="+mn-lt"/>
                <a:ea typeface="+mn-ea"/>
                <a:cs typeface="+mn-cs"/>
              </a:rPr>
              <a:t>Nivåerna på livsstegen är det samma som kastsystemet. Detta system rättfärdigas med karmalagen. Högst upp finner man de renaste kasten, de som hade mycket god karma i förra livet. Längst ner är de hinduer som ses som mindre rena och som måste följa sin </a:t>
            </a:r>
            <a:r>
              <a:rPr lang="sv-SE" sz="1200" kern="1200" dirty="0" err="1">
                <a:solidFill>
                  <a:schemeClr val="tx1"/>
                </a:solidFill>
                <a:effectLst/>
                <a:latin typeface="+mn-lt"/>
                <a:ea typeface="+mn-ea"/>
                <a:cs typeface="+mn-cs"/>
              </a:rPr>
              <a:t>dharma</a:t>
            </a:r>
            <a:r>
              <a:rPr lang="sv-SE" sz="1200" kern="1200" dirty="0">
                <a:solidFill>
                  <a:schemeClr val="tx1"/>
                </a:solidFill>
                <a:effectLst/>
                <a:latin typeface="+mn-lt"/>
                <a:ea typeface="+mn-ea"/>
                <a:cs typeface="+mn-cs"/>
              </a:rPr>
              <a:t> väl för att återfödas till en bättre existens nästa liv.</a:t>
            </a:r>
          </a:p>
          <a:p>
            <a:r>
              <a:rPr lang="sv-SE" sz="1200" kern="1200" dirty="0">
                <a:solidFill>
                  <a:schemeClr val="tx1"/>
                </a:solidFill>
                <a:effectLst/>
                <a:latin typeface="+mn-lt"/>
                <a:ea typeface="+mn-ea"/>
                <a:cs typeface="+mn-cs"/>
              </a:rPr>
              <a:t>Kastsystemet härstammar från den tid då arierna tog över samhället och överförde sina tankar om ett gott samhälle. Strukturen ser ut som följande:</a:t>
            </a:r>
            <a:br>
              <a:rPr lang="sv-SE" sz="1200" kern="1200" dirty="0">
                <a:solidFill>
                  <a:schemeClr val="tx1"/>
                </a:solidFill>
                <a:effectLst/>
                <a:latin typeface="+mn-lt"/>
                <a:ea typeface="+mn-ea"/>
                <a:cs typeface="+mn-cs"/>
              </a:rPr>
            </a:br>
            <a:r>
              <a:rPr lang="sv-SE" sz="1200" kern="1200" dirty="0" err="1">
                <a:solidFill>
                  <a:schemeClr val="tx1"/>
                </a:solidFill>
                <a:effectLst/>
                <a:latin typeface="+mn-lt"/>
                <a:ea typeface="+mn-ea"/>
                <a:cs typeface="+mn-cs"/>
              </a:rPr>
              <a:t>Brahminerna</a:t>
            </a:r>
            <a:r>
              <a:rPr lang="sv-SE" sz="1200" kern="1200" dirty="0">
                <a:solidFill>
                  <a:schemeClr val="tx1"/>
                </a:solidFill>
                <a:effectLst/>
                <a:latin typeface="+mn-lt"/>
                <a:ea typeface="+mn-ea"/>
                <a:cs typeface="+mn-cs"/>
              </a:rPr>
              <a:t> – Prästerna</a:t>
            </a:r>
            <a:br>
              <a:rPr lang="sv-SE" sz="1200" kern="1200" dirty="0">
                <a:solidFill>
                  <a:schemeClr val="tx1"/>
                </a:solidFill>
                <a:effectLst/>
                <a:latin typeface="+mn-lt"/>
                <a:ea typeface="+mn-ea"/>
                <a:cs typeface="+mn-cs"/>
              </a:rPr>
            </a:br>
            <a:r>
              <a:rPr lang="sv-SE" sz="1200" kern="1200" dirty="0" err="1">
                <a:solidFill>
                  <a:schemeClr val="tx1"/>
                </a:solidFill>
                <a:effectLst/>
                <a:latin typeface="+mn-lt"/>
                <a:ea typeface="+mn-ea"/>
                <a:cs typeface="+mn-cs"/>
              </a:rPr>
              <a:t>Kshatriya</a:t>
            </a:r>
            <a:r>
              <a:rPr lang="sv-SE" sz="1200" kern="1200" dirty="0">
                <a:solidFill>
                  <a:schemeClr val="tx1"/>
                </a:solidFill>
                <a:effectLst/>
                <a:latin typeface="+mn-lt"/>
                <a:ea typeface="+mn-ea"/>
                <a:cs typeface="+mn-cs"/>
              </a:rPr>
              <a:t> – Krigare, ämbetsmän</a:t>
            </a:r>
            <a:br>
              <a:rPr lang="sv-SE" sz="1200" kern="1200" dirty="0">
                <a:solidFill>
                  <a:schemeClr val="tx1"/>
                </a:solidFill>
                <a:effectLst/>
                <a:latin typeface="+mn-lt"/>
                <a:ea typeface="+mn-ea"/>
                <a:cs typeface="+mn-cs"/>
              </a:rPr>
            </a:br>
            <a:r>
              <a:rPr lang="sv-SE" sz="1200" kern="1200" dirty="0" err="1">
                <a:solidFill>
                  <a:schemeClr val="tx1"/>
                </a:solidFill>
                <a:effectLst/>
                <a:latin typeface="+mn-lt"/>
                <a:ea typeface="+mn-ea"/>
                <a:cs typeface="+mn-cs"/>
              </a:rPr>
              <a:t>Vaisyas</a:t>
            </a:r>
            <a:r>
              <a:rPr lang="sv-SE" sz="1200" kern="1200" dirty="0">
                <a:solidFill>
                  <a:schemeClr val="tx1"/>
                </a:solidFill>
                <a:effectLst/>
                <a:latin typeface="+mn-lt"/>
                <a:ea typeface="+mn-ea"/>
                <a:cs typeface="+mn-cs"/>
              </a:rPr>
              <a:t> – Handelsmän, hantverkare</a:t>
            </a:r>
            <a:br>
              <a:rPr lang="sv-SE" sz="1200" kern="1200" dirty="0">
                <a:solidFill>
                  <a:schemeClr val="tx1"/>
                </a:solidFill>
                <a:effectLst/>
                <a:latin typeface="+mn-lt"/>
                <a:ea typeface="+mn-ea"/>
                <a:cs typeface="+mn-cs"/>
              </a:rPr>
            </a:br>
            <a:r>
              <a:rPr lang="sv-SE" sz="1200" kern="1200" dirty="0" err="1">
                <a:solidFill>
                  <a:schemeClr val="tx1"/>
                </a:solidFill>
                <a:effectLst/>
                <a:latin typeface="+mn-lt"/>
                <a:ea typeface="+mn-ea"/>
                <a:cs typeface="+mn-cs"/>
              </a:rPr>
              <a:t>Sudra</a:t>
            </a:r>
            <a:r>
              <a:rPr lang="sv-SE" sz="1200" kern="1200" dirty="0">
                <a:solidFill>
                  <a:schemeClr val="tx1"/>
                </a:solidFill>
                <a:effectLst/>
                <a:latin typeface="+mn-lt"/>
                <a:ea typeface="+mn-ea"/>
                <a:cs typeface="+mn-cs"/>
              </a:rPr>
              <a:t> – Bönder, tjänare</a:t>
            </a:r>
            <a:br>
              <a:rPr lang="sv-SE" sz="1200" kern="1200" dirty="0">
                <a:solidFill>
                  <a:schemeClr val="tx1"/>
                </a:solidFill>
                <a:effectLst/>
                <a:latin typeface="+mn-lt"/>
                <a:ea typeface="+mn-ea"/>
                <a:cs typeface="+mn-cs"/>
              </a:rPr>
            </a:br>
            <a:r>
              <a:rPr lang="sv-SE" sz="1200" kern="1200" dirty="0" err="1">
                <a:solidFill>
                  <a:schemeClr val="tx1"/>
                </a:solidFill>
                <a:effectLst/>
                <a:latin typeface="+mn-lt"/>
                <a:ea typeface="+mn-ea"/>
                <a:cs typeface="+mn-cs"/>
              </a:rPr>
              <a:t>Daliter</a:t>
            </a:r>
            <a:r>
              <a:rPr lang="sv-SE" sz="1200" kern="1200" dirty="0">
                <a:solidFill>
                  <a:schemeClr val="tx1"/>
                </a:solidFill>
                <a:effectLst/>
                <a:latin typeface="+mn-lt"/>
                <a:ea typeface="+mn-ea"/>
                <a:cs typeface="+mn-cs"/>
              </a:rPr>
              <a:t> – de oberörbara </a:t>
            </a:r>
          </a:p>
          <a:p>
            <a:r>
              <a:rPr lang="sv-SE" sz="1200" b="1" kern="1200" dirty="0">
                <a:solidFill>
                  <a:schemeClr val="tx1"/>
                </a:solidFill>
                <a:effectLst/>
                <a:latin typeface="+mn-lt"/>
                <a:ea typeface="+mn-ea"/>
                <a:cs typeface="+mn-cs"/>
              </a:rPr>
              <a:t>Kastsystemet idag</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 Indien idag är det vad du föds till som avgör vilken kast du tillhör. Det liknar en slags yrkesindelning. Det finns 3000-6000 </a:t>
            </a:r>
            <a:r>
              <a:rPr lang="sv-SE" sz="1200" i="1" kern="1200" dirty="0" err="1">
                <a:solidFill>
                  <a:schemeClr val="tx1"/>
                </a:solidFill>
                <a:effectLst/>
                <a:latin typeface="+mn-lt"/>
                <a:ea typeface="+mn-ea"/>
                <a:cs typeface="+mn-cs"/>
              </a:rPr>
              <a:t>jatis</a:t>
            </a:r>
            <a:r>
              <a:rPr lang="sv-SE" sz="1200" kern="1200" dirty="0">
                <a:solidFill>
                  <a:schemeClr val="tx1"/>
                </a:solidFill>
                <a:effectLst/>
                <a:latin typeface="+mn-lt"/>
                <a:ea typeface="+mn-ea"/>
                <a:cs typeface="+mn-cs"/>
              </a:rPr>
              <a:t> (vad man föds till) i Indien. Alla människor tillhör någon </a:t>
            </a:r>
            <a:r>
              <a:rPr lang="sv-SE" sz="1200" kern="1200" dirty="0" err="1">
                <a:solidFill>
                  <a:schemeClr val="tx1"/>
                </a:solidFill>
                <a:effectLst/>
                <a:latin typeface="+mn-lt"/>
                <a:ea typeface="+mn-ea"/>
                <a:cs typeface="+mn-cs"/>
              </a:rPr>
              <a:t>jati</a:t>
            </a:r>
            <a:r>
              <a:rPr lang="sv-SE" sz="1200" kern="1200" dirty="0">
                <a:solidFill>
                  <a:schemeClr val="tx1"/>
                </a:solidFill>
                <a:effectLst/>
                <a:latin typeface="+mn-lt"/>
                <a:ea typeface="+mn-ea"/>
                <a:cs typeface="+mn-cs"/>
              </a:rPr>
              <a:t>, alla är födda till något.</a:t>
            </a:r>
          </a:p>
          <a:p>
            <a:r>
              <a:rPr lang="sv-SE" sz="1200" kern="1200" dirty="0">
                <a:solidFill>
                  <a:schemeClr val="tx1"/>
                </a:solidFill>
                <a:effectLst/>
                <a:latin typeface="+mn-lt"/>
                <a:ea typeface="+mn-ea"/>
                <a:cs typeface="+mn-cs"/>
              </a:rPr>
              <a:t>Man kan inte byta kast under sin livstid. Det är också ovanligt att man umgås eller gifter sig med någon utanför sin kasttillhörighet.  Detta kan vara både bra och dåligt. Bra, för att det ger en social trygghet och dåligt för att det kan leda till diskriminering.</a:t>
            </a:r>
          </a:p>
          <a:p>
            <a:r>
              <a:rPr lang="sv-SE" sz="1200" kern="1200" dirty="0">
                <a:solidFill>
                  <a:schemeClr val="tx1"/>
                </a:solidFill>
                <a:effectLst/>
                <a:latin typeface="+mn-lt"/>
                <a:ea typeface="+mn-ea"/>
                <a:cs typeface="+mn-cs"/>
              </a:rPr>
              <a:t>I vardagslivet syns kastsystemet ganska tydligt, tex kan en person som ska äta på allmän plats vända ryggen åt andra för att hans renhet inte ska förstöras av andras orenhet. I byar hämtar inte alla vatten ur samma brunnar utan man har speciella brunnar för de mer orena människorna.</a:t>
            </a:r>
          </a:p>
          <a:p>
            <a:r>
              <a:rPr lang="sv-SE" sz="1200" kern="1200" dirty="0">
                <a:solidFill>
                  <a:schemeClr val="tx1"/>
                </a:solidFill>
                <a:effectLst/>
                <a:latin typeface="+mn-lt"/>
                <a:ea typeface="+mn-ea"/>
                <a:cs typeface="+mn-cs"/>
              </a:rPr>
              <a:t>Karmalagen som innebär att en människa ska göra goda handlingar för att i nästa liv födas till en bättre existens tolkar många som något positivt men det finns traditioner och synsätt som kan få en person att tvivla på godheten även i den hinduiska tron.</a:t>
            </a:r>
          </a:p>
          <a:p>
            <a:r>
              <a:rPr lang="sv-SE" sz="1200" kern="1200" dirty="0">
                <a:solidFill>
                  <a:schemeClr val="tx1"/>
                </a:solidFill>
                <a:effectLst/>
                <a:latin typeface="+mn-lt"/>
                <a:ea typeface="+mn-ea"/>
                <a:cs typeface="+mn-cs"/>
              </a:rPr>
              <a:t>Kvinnan inom hinduismen har inte samma rättigheter som en man. Det finns lagar som ger kvinnor rätt att ärva och rätt till skilsmässa men det räcker inte. </a:t>
            </a:r>
          </a:p>
          <a:p>
            <a:pPr lvl="0"/>
            <a:r>
              <a:rPr lang="sv-SE" sz="1200" kern="1200" dirty="0">
                <a:solidFill>
                  <a:schemeClr val="tx1"/>
                </a:solidFill>
                <a:effectLst/>
                <a:latin typeface="+mn-lt"/>
                <a:ea typeface="+mn-ea"/>
                <a:cs typeface="+mn-cs"/>
              </a:rPr>
              <a:t>När en kvinna ska gifta sig måste hennes familj betala en hemgift, har man inte råd att göra det så händer det att man låter kvinnan ”försvinna” eller dö.</a:t>
            </a:r>
          </a:p>
          <a:p>
            <a:pPr lvl="0"/>
            <a:r>
              <a:rPr lang="sv-SE" sz="1200" kern="1200" dirty="0">
                <a:solidFill>
                  <a:schemeClr val="tx1"/>
                </a:solidFill>
                <a:effectLst/>
                <a:latin typeface="+mn-lt"/>
                <a:ea typeface="+mn-ea"/>
                <a:cs typeface="+mn-cs"/>
              </a:rPr>
              <a:t>De flesta hinduiska bröllop är arrangerade vilket man tror är anledningen till självmord bland kvinnor är så vanligt i Indien.</a:t>
            </a:r>
          </a:p>
          <a:p>
            <a:pPr lvl="0"/>
            <a:r>
              <a:rPr lang="sv-SE" sz="1200" kern="1200" dirty="0">
                <a:solidFill>
                  <a:schemeClr val="tx1"/>
                </a:solidFill>
                <a:effectLst/>
                <a:latin typeface="+mn-lt"/>
                <a:ea typeface="+mn-ea"/>
                <a:cs typeface="+mn-cs"/>
              </a:rPr>
              <a:t>Byar styrs ofta av gamla traditioner som säger att kvinnan ska lyda sin man och se honom som en gud. </a:t>
            </a:r>
          </a:p>
          <a:p>
            <a:pPr lvl="0"/>
            <a:r>
              <a:rPr lang="sv-SE" sz="1200" kern="1200" dirty="0">
                <a:solidFill>
                  <a:schemeClr val="tx1"/>
                </a:solidFill>
                <a:effectLst/>
                <a:latin typeface="+mn-lt"/>
                <a:ea typeface="+mn-ea"/>
                <a:cs typeface="+mn-cs"/>
              </a:rPr>
              <a:t>Kvinnan beskrivs som mindre värd och i behov av att bli omhändertagen av först sin far och senare av sin make och söner.</a:t>
            </a:r>
          </a:p>
          <a:p>
            <a:pPr lvl="0"/>
            <a:r>
              <a:rPr lang="sv-SE" sz="1200" kern="1200" dirty="0">
                <a:solidFill>
                  <a:schemeClr val="tx1"/>
                </a:solidFill>
                <a:effectLst/>
                <a:latin typeface="+mn-lt"/>
                <a:ea typeface="+mn-ea"/>
                <a:cs typeface="+mn-cs"/>
              </a:rPr>
              <a:t>Kvinnan får sämre status om hon inte föder söner.</a:t>
            </a:r>
          </a:p>
          <a:p>
            <a:r>
              <a:rPr lang="sv-SE" sz="1200" kern="1200" dirty="0">
                <a:solidFill>
                  <a:schemeClr val="tx1"/>
                </a:solidFill>
                <a:effectLst/>
                <a:latin typeface="+mn-lt"/>
                <a:ea typeface="+mn-ea"/>
                <a:cs typeface="+mn-cs"/>
              </a:rPr>
              <a:t>Detta synsätt lever tyvärr kvar på landsbygden i Indien men positivt är att fler och fler kvinnor utbildas idag och att det i Indien finns många kvinnorättsorganisationer som kämpar för kvinnors rätt.</a:t>
            </a:r>
          </a:p>
          <a:p>
            <a:r>
              <a:rPr lang="sv-SE" sz="1200" kern="1200" dirty="0">
                <a:solidFill>
                  <a:schemeClr val="tx1"/>
                </a:solidFill>
                <a:effectLst/>
                <a:latin typeface="+mn-lt"/>
                <a:ea typeface="+mn-ea"/>
                <a:cs typeface="+mn-cs"/>
              </a:rPr>
              <a:t>Människosynen som kastsystemet speglar är en källa till funderingar kring hinduisk moral i modern tid. Kasten är grunden för vilka förutsättningar man får i livet och leder till orättvisor och kränkningar. Förbättringar har skett men trots att lagen förbjuder diskriminering baserat på kasttillhörighet så finns det tex fortfarande tempel som inte släpper in lågkastiga, fastighetsägare hyr inte ut till vem som helst och utbildningar stänger ute lågkastiga.</a:t>
            </a:r>
          </a:p>
          <a:p>
            <a:r>
              <a:rPr lang="sv-SE" sz="1200" kern="1200" dirty="0">
                <a:solidFill>
                  <a:schemeClr val="tx1"/>
                </a:solidFill>
                <a:effectLst/>
                <a:latin typeface="+mn-lt"/>
                <a:ea typeface="+mn-ea"/>
                <a:cs typeface="+mn-cs"/>
              </a:rPr>
              <a:t>Detta kan man tycka säger emot ett annat hinduiskt ideal nämligen tanken om att allt är heligt och att allt levande ska vördas. Denna tanke kallas </a:t>
            </a:r>
            <a:r>
              <a:rPr lang="sv-SE" sz="1200" i="1" kern="1200" dirty="0" err="1">
                <a:solidFill>
                  <a:schemeClr val="tx1"/>
                </a:solidFill>
                <a:effectLst/>
                <a:latin typeface="+mn-lt"/>
                <a:ea typeface="+mn-ea"/>
                <a:cs typeface="+mn-cs"/>
              </a:rPr>
              <a:t>Ahimsa</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principen om icke-våld. Man vet att dåliga handlingar ger dålig karma så genom att skada andra skadar du även dig själv. Eftersom allt levande innehåller Brahman så skadar du även Brahman. Många hinduer följer detta ideal och det är en stor anledning till att så många hinduer är strikta vegetarianer.</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13</a:t>
            </a:fld>
            <a:endParaRPr lang="sv-SE"/>
          </a:p>
        </p:txBody>
      </p:sp>
    </p:spTree>
    <p:extLst>
      <p:ext uri="{BB962C8B-B14F-4D97-AF65-F5344CB8AC3E}">
        <p14:creationId xmlns:p14="http://schemas.microsoft.com/office/powerpoint/2010/main" val="134553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Sverige finns ett tiotal hinduiska organisationer och sju tempel. Dessa tempel kallas </a:t>
            </a:r>
            <a:r>
              <a:rPr lang="sv-SE" dirty="0" err="1"/>
              <a:t>Mandir</a:t>
            </a:r>
            <a:r>
              <a:rPr lang="sv-SE" dirty="0"/>
              <a:t>. Templen är </a:t>
            </a:r>
            <a:r>
              <a:rPr lang="sv-SE" dirty="0" err="1"/>
              <a:t>panhinduiska</a:t>
            </a:r>
            <a:r>
              <a:rPr lang="sv-SE" dirty="0"/>
              <a:t> vilket innebär att alla hinduiska traditioner är välkomna, inte bara en. Det är inte heller endast en plats för </a:t>
            </a:r>
            <a:r>
              <a:rPr lang="sv-SE" dirty="0" err="1"/>
              <a:t>puja</a:t>
            </a:r>
            <a:r>
              <a:rPr lang="sv-SE" dirty="0"/>
              <a:t> utan också en social mötesplats. </a:t>
            </a:r>
          </a:p>
          <a:p>
            <a:r>
              <a:rPr lang="sv-SE" dirty="0"/>
              <a:t>Det finns många traditioner och riter inom hinduismen, vissa följs även i Sverige, andra anpassas eller väljs bort. Viktigast är dock </a:t>
            </a:r>
            <a:r>
              <a:rPr lang="sv-SE" dirty="0" err="1"/>
              <a:t>pujan</a:t>
            </a:r>
            <a:r>
              <a:rPr lang="sv-SE" dirty="0"/>
              <a:t>. Högtiderna är också svåra att följa om alla ska firas, därför väljer man att fira de största högtiderna och firar dem i anslutning till helger. Många hinduer i Sverige firar också jul, inte på samma sätt som svenskar men man ser det som ett tillfälle att samla familjen. </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14</a:t>
            </a:fld>
            <a:endParaRPr lang="sv-SE"/>
          </a:p>
        </p:txBody>
      </p:sp>
    </p:spTree>
    <p:extLst>
      <p:ext uri="{BB962C8B-B14F-4D97-AF65-F5344CB8AC3E}">
        <p14:creationId xmlns:p14="http://schemas.microsoft.com/office/powerpoint/2010/main" val="84604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CBD1E96-57AB-49A4-B5C6-79BBA333C4EB}" type="slidenum">
              <a:rPr lang="sv-SE" smtClean="0"/>
              <a:t>2</a:t>
            </a:fld>
            <a:endParaRPr lang="sv-SE"/>
          </a:p>
        </p:txBody>
      </p:sp>
    </p:spTree>
    <p:extLst>
      <p:ext uri="{BB962C8B-B14F-4D97-AF65-F5344CB8AC3E}">
        <p14:creationId xmlns:p14="http://schemas.microsoft.com/office/powerpoint/2010/main" val="184422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3</a:t>
            </a:fld>
            <a:endParaRPr lang="sv-SE"/>
          </a:p>
        </p:txBody>
      </p:sp>
    </p:spTree>
    <p:extLst>
      <p:ext uri="{BB962C8B-B14F-4D97-AF65-F5344CB8AC3E}">
        <p14:creationId xmlns:p14="http://schemas.microsoft.com/office/powerpoint/2010/main" val="185958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CBD1E96-57AB-49A4-B5C6-79BBA333C4EB}" type="slidenum">
              <a:rPr lang="sv-SE" smtClean="0"/>
              <a:t>4</a:t>
            </a:fld>
            <a:endParaRPr lang="sv-SE"/>
          </a:p>
        </p:txBody>
      </p:sp>
    </p:spTree>
    <p:extLst>
      <p:ext uri="{BB962C8B-B14F-4D97-AF65-F5344CB8AC3E}">
        <p14:creationId xmlns:p14="http://schemas.microsoft.com/office/powerpoint/2010/main" val="13726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Hinduismen utövas framför allt i Indien och Nepal. På Sri Lanka är den </a:t>
            </a:r>
            <a:r>
              <a:rPr lang="sv-SE" sz="1200" b="0" i="0" kern="1200" dirty="0" err="1">
                <a:solidFill>
                  <a:schemeClr val="tx1"/>
                </a:solidFill>
                <a:effectLst/>
                <a:latin typeface="+mn-lt"/>
                <a:ea typeface="+mn-ea"/>
                <a:cs typeface="+mn-cs"/>
              </a:rPr>
              <a:t>den</a:t>
            </a:r>
            <a:r>
              <a:rPr lang="sv-SE" sz="1200" b="0" i="0" kern="1200" dirty="0">
                <a:solidFill>
                  <a:schemeClr val="tx1"/>
                </a:solidFill>
                <a:effectLst/>
                <a:latin typeface="+mn-lt"/>
                <a:ea typeface="+mn-ea"/>
                <a:cs typeface="+mn-cs"/>
              </a:rPr>
              <a:t> största religionen bland </a:t>
            </a:r>
            <a:r>
              <a:rPr lang="sv-SE" sz="1200" b="0" i="0" u="none" strike="noStrike" kern="1200" dirty="0">
                <a:solidFill>
                  <a:schemeClr val="tx1"/>
                </a:solidFill>
                <a:effectLst/>
                <a:latin typeface="+mn-lt"/>
                <a:ea typeface="+mn-ea"/>
                <a:cs typeface="+mn-cs"/>
                <a:hlinkClick r:id="rId3" tooltip="Tamiler"/>
              </a:rPr>
              <a:t>tamilerna</a:t>
            </a:r>
            <a:r>
              <a:rPr lang="sv-SE" sz="1200" b="0" i="0" kern="1200" dirty="0">
                <a:solidFill>
                  <a:schemeClr val="tx1"/>
                </a:solidFill>
                <a:effectLst/>
                <a:latin typeface="+mn-lt"/>
                <a:ea typeface="+mn-ea"/>
                <a:cs typeface="+mn-cs"/>
              </a:rPr>
              <a:t>. 81 procent av Indiens invånare är hinduer (muslimerna utgör 11 procent, de övriga är kristna eller sikher, och buddhismen som en gång uppstod i Indien är på väg tillbaka). Hinduismen är världens tredje största religion (efter </a:t>
            </a:r>
            <a:r>
              <a:rPr lang="sv-SE" sz="1200" b="0" i="0" u="none" strike="noStrike" kern="1200" dirty="0">
                <a:solidFill>
                  <a:schemeClr val="tx1"/>
                </a:solidFill>
                <a:effectLst/>
                <a:latin typeface="+mn-lt"/>
                <a:ea typeface="+mn-ea"/>
                <a:cs typeface="+mn-cs"/>
                <a:hlinkClick r:id="rId4" tooltip="Kristendom"/>
              </a:rPr>
              <a:t>kristendomen</a:t>
            </a:r>
            <a:r>
              <a:rPr lang="sv-SE" sz="1200" b="0" i="0" kern="1200" dirty="0">
                <a:solidFill>
                  <a:schemeClr val="tx1"/>
                </a:solidFill>
                <a:effectLst/>
                <a:latin typeface="+mn-lt"/>
                <a:ea typeface="+mn-ea"/>
                <a:cs typeface="+mn-cs"/>
              </a:rPr>
              <a:t> och </a:t>
            </a:r>
            <a:r>
              <a:rPr lang="sv-SE" sz="1200" b="0" i="0" u="none" strike="noStrike" kern="1200" dirty="0">
                <a:solidFill>
                  <a:schemeClr val="tx1"/>
                </a:solidFill>
                <a:effectLst/>
                <a:latin typeface="+mn-lt"/>
                <a:ea typeface="+mn-ea"/>
                <a:cs typeface="+mn-cs"/>
                <a:hlinkClick r:id="rId5" tooltip="Islam"/>
              </a:rPr>
              <a:t>islam</a:t>
            </a:r>
            <a:r>
              <a:rPr lang="sv-SE" sz="1200" b="0" i="0" kern="1200" dirty="0">
                <a:solidFill>
                  <a:schemeClr val="tx1"/>
                </a:solidFill>
                <a:effectLst/>
                <a:latin typeface="+mn-lt"/>
                <a:ea typeface="+mn-ea"/>
                <a:cs typeface="+mn-cs"/>
              </a:rPr>
              <a:t>) med över 1 miljard troende (13 procent av världens befolkning). Bland övriga länder kan man nämna </a:t>
            </a:r>
            <a:r>
              <a:rPr lang="sv-SE" sz="1200" b="0" i="0" u="none" strike="noStrike" kern="1200" dirty="0">
                <a:solidFill>
                  <a:schemeClr val="tx1"/>
                </a:solidFill>
                <a:effectLst/>
                <a:latin typeface="+mn-lt"/>
                <a:ea typeface="+mn-ea"/>
                <a:cs typeface="+mn-cs"/>
                <a:hlinkClick r:id="rId6" tooltip="USA"/>
              </a:rPr>
              <a:t>USA</a:t>
            </a:r>
            <a:r>
              <a:rPr lang="sv-SE" sz="1200" b="0" i="0" kern="1200" dirty="0">
                <a:solidFill>
                  <a:schemeClr val="tx1"/>
                </a:solidFill>
                <a:effectLst/>
                <a:latin typeface="+mn-lt"/>
                <a:ea typeface="+mn-ea"/>
                <a:cs typeface="+mn-cs"/>
              </a:rPr>
              <a:t> och </a:t>
            </a:r>
            <a:r>
              <a:rPr lang="sv-SE" sz="1200" b="0" i="0" u="none" strike="noStrike" kern="1200" dirty="0">
                <a:solidFill>
                  <a:schemeClr val="tx1"/>
                </a:solidFill>
                <a:effectLst/>
                <a:latin typeface="+mn-lt"/>
                <a:ea typeface="+mn-ea"/>
                <a:cs typeface="+mn-cs"/>
                <a:hlinkClick r:id="rId7" tooltip="Kanada"/>
              </a:rPr>
              <a:t>Kanada</a:t>
            </a:r>
            <a:r>
              <a:rPr lang="sv-SE" sz="1200" b="0" i="0" kern="1200" dirty="0">
                <a:solidFill>
                  <a:schemeClr val="tx1"/>
                </a:solidFill>
                <a:effectLst/>
                <a:latin typeface="+mn-lt"/>
                <a:ea typeface="+mn-ea"/>
                <a:cs typeface="+mn-cs"/>
              </a:rPr>
              <a:t> där det finns 1,2 miljoner respektive 497 000 hinduer. I Sverige bor det omkring 8 000 hinduer och det finns hinduiska tempel i Mariestad, Jönköping, Stockholm, Borås och Trollhättan. (</a:t>
            </a:r>
            <a:r>
              <a:rPr lang="sv-SE" sz="1200" b="0" i="0" kern="1200" dirty="0" err="1">
                <a:solidFill>
                  <a:schemeClr val="tx1"/>
                </a:solidFill>
                <a:effectLst/>
                <a:latin typeface="+mn-lt"/>
                <a:ea typeface="+mn-ea"/>
                <a:cs typeface="+mn-cs"/>
              </a:rPr>
              <a:t>wikipedia</a:t>
            </a:r>
            <a:r>
              <a:rPr lang="sv-SE" sz="1200" b="0" i="0" kern="1200" dirty="0">
                <a:solidFill>
                  <a:schemeClr val="tx1"/>
                </a:solidFill>
                <a:effectLst/>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5</a:t>
            </a:fld>
            <a:endParaRPr lang="sv-SE"/>
          </a:p>
        </p:txBody>
      </p:sp>
    </p:spTree>
    <p:extLst>
      <p:ext uri="{BB962C8B-B14F-4D97-AF65-F5344CB8AC3E}">
        <p14:creationId xmlns:p14="http://schemas.microsoft.com/office/powerpoint/2010/main" val="299952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Hinduism är egentligen olika traditioner från Indien som bildar ett sammansatt mönster. Det finns inte en slags hinduism. Hinduerna själva menar inte att de har funnit den enda sanningen eller enda vägen till frälsning. Alla världens religioner är bara olika vägar till samma mål. Därför är hinduernas inställning till andra religioner i allmänhet öppen och tolerant.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hinduism som vi känner till idag är ett resultat av en lång process. Denna process började för ca 5000 år sedan i Indien. Ett folk som kallas för Indusfolket levde vid Indusfloden och det är dit vi kan spåra grunderna till hinduismen.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Indusfolkets liv präglades av mystiska skrifter, renlighet, yoga, fromhet och boskapskult och fram till omkring 1500 </a:t>
            </a:r>
            <a:r>
              <a:rPr lang="sv-SE" sz="1200" kern="1200" dirty="0" err="1">
                <a:solidFill>
                  <a:schemeClr val="tx1"/>
                </a:solidFill>
                <a:effectLst/>
                <a:latin typeface="+mn-lt"/>
                <a:ea typeface="+mn-ea"/>
                <a:cs typeface="+mn-cs"/>
              </a:rPr>
              <a:t>f.kr.</a:t>
            </a:r>
            <a:r>
              <a:rPr lang="sv-SE" sz="1200" kern="1200" dirty="0">
                <a:solidFill>
                  <a:schemeClr val="tx1"/>
                </a:solidFill>
                <a:effectLst/>
                <a:latin typeface="+mn-lt"/>
                <a:ea typeface="+mn-ea"/>
                <a:cs typeface="+mn-cs"/>
              </a:rPr>
              <a:t> levde detta folk i harmoni, tills Arierna invaderade deras område.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Arierna, även kallade indoeuropéer, tog över samhället och blandade den gamla Induskulturen med nya influenser från deras kultur. Det nya som arierna kom med var bland annan Sanskrit, det språk som hinduismens skrifter är skrivna på. De införde även en offerkult, ett nytt samhällssystem och man började teckna ned </a:t>
            </a:r>
            <a:r>
              <a:rPr lang="sv-SE" sz="1200" kern="1200" dirty="0" err="1">
                <a:solidFill>
                  <a:schemeClr val="tx1"/>
                </a:solidFill>
                <a:effectLst/>
                <a:latin typeface="+mn-lt"/>
                <a:ea typeface="+mn-ea"/>
                <a:cs typeface="+mn-cs"/>
              </a:rPr>
              <a:t>vedaskrifterna</a:t>
            </a:r>
            <a:r>
              <a:rPr lang="sv-SE"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6</a:t>
            </a:fld>
            <a:endParaRPr lang="sv-SE"/>
          </a:p>
        </p:txBody>
      </p:sp>
    </p:spTree>
    <p:extLst>
      <p:ext uri="{BB962C8B-B14F-4D97-AF65-F5344CB8AC3E}">
        <p14:creationId xmlns:p14="http://schemas.microsoft.com/office/powerpoint/2010/main" val="160133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nya samhällssystemet som man införde var ett klassystem som innebär att vissa människor är bättre och mer värda än andra. Detta ledde till dagens kastsystem. Inom hinduismen finns fyra kaster som man delar in folket i. Det finns även en femte kategori som hamnar utanför kastsystemet, de kastlösa/de oberörbara.</a:t>
            </a:r>
          </a:p>
          <a:p>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Kastsystemet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kastsystemet infördes så satte arierna sig själva i de översta kasterna och ursprungsbefolkningen blev tjänare eller kastlösa.</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Kastsystemet är inte förbjudet men det är däremot förbjudet att diskriminera utifrån det. Man kan alltså inte bli nekad ett visst arbete för att man tillhör en viss kast men man måste ändå vid ansökan ange vilken kast man tillhör, om man tillhör en kast. Människan föds in i en kast och i varje kast finns olika regler för olika stadier i livet.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 teorin ser kastsystemet ut så här:</a:t>
            </a:r>
          </a:p>
          <a:p>
            <a:pPr lvl="0"/>
            <a:r>
              <a:rPr lang="sv-SE" sz="1200" kern="1200" dirty="0">
                <a:solidFill>
                  <a:schemeClr val="tx1"/>
                </a:solidFill>
                <a:effectLst/>
                <a:latin typeface="+mn-lt"/>
                <a:ea typeface="+mn-ea"/>
                <a:cs typeface="+mn-cs"/>
              </a:rPr>
              <a:t>Brahmaner – de styrande. Ex. präster, lärare, astrologer, ministrar mm</a:t>
            </a:r>
          </a:p>
          <a:p>
            <a:pPr lvl="0"/>
            <a:r>
              <a:rPr lang="sv-SE" sz="1200" kern="1200" dirty="0" err="1">
                <a:solidFill>
                  <a:schemeClr val="tx1"/>
                </a:solidFill>
                <a:effectLst/>
                <a:latin typeface="+mn-lt"/>
                <a:ea typeface="+mn-ea"/>
                <a:cs typeface="+mn-cs"/>
              </a:rPr>
              <a:t>Kshatriyas</a:t>
            </a:r>
            <a:r>
              <a:rPr lang="sv-SE" sz="1200" kern="1200" dirty="0">
                <a:solidFill>
                  <a:schemeClr val="tx1"/>
                </a:solidFill>
                <a:effectLst/>
                <a:latin typeface="+mn-lt"/>
                <a:ea typeface="+mn-ea"/>
                <a:cs typeface="+mn-cs"/>
              </a:rPr>
              <a:t> – De krigande. Ex. militär, polis, politiker mm</a:t>
            </a:r>
          </a:p>
          <a:p>
            <a:pPr lvl="0"/>
            <a:r>
              <a:rPr lang="sv-SE" sz="1200" kern="1200" dirty="0" err="1">
                <a:solidFill>
                  <a:schemeClr val="tx1"/>
                </a:solidFill>
                <a:effectLst/>
                <a:latin typeface="+mn-lt"/>
                <a:ea typeface="+mn-ea"/>
                <a:cs typeface="+mn-cs"/>
              </a:rPr>
              <a:t>Vaishyas</a:t>
            </a:r>
            <a:r>
              <a:rPr lang="sv-SE" sz="1200" kern="1200" dirty="0">
                <a:solidFill>
                  <a:schemeClr val="tx1"/>
                </a:solidFill>
                <a:effectLst/>
                <a:latin typeface="+mn-lt"/>
                <a:ea typeface="+mn-ea"/>
                <a:cs typeface="+mn-cs"/>
              </a:rPr>
              <a:t> – De närande. Ex. jordbruk, handel, bankväsende mm</a:t>
            </a:r>
          </a:p>
          <a:p>
            <a:pPr lvl="0"/>
            <a:r>
              <a:rPr lang="sv-SE" sz="1200" kern="1200" dirty="0" err="1">
                <a:solidFill>
                  <a:schemeClr val="tx1"/>
                </a:solidFill>
                <a:effectLst/>
                <a:latin typeface="+mn-lt"/>
                <a:ea typeface="+mn-ea"/>
                <a:cs typeface="+mn-cs"/>
              </a:rPr>
              <a:t>Shudras</a:t>
            </a:r>
            <a:r>
              <a:rPr lang="sv-SE" sz="1200" kern="1200" dirty="0">
                <a:solidFill>
                  <a:schemeClr val="tx1"/>
                </a:solidFill>
                <a:effectLst/>
                <a:latin typeface="+mn-lt"/>
                <a:ea typeface="+mn-ea"/>
                <a:cs typeface="+mn-cs"/>
              </a:rPr>
              <a:t> – de tjänande. Ex. servicefolk, mekaniker, städare, artister, vårdare mm</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7</a:t>
            </a:fld>
            <a:endParaRPr lang="sv-SE"/>
          </a:p>
        </p:txBody>
      </p:sp>
    </p:spTree>
    <p:extLst>
      <p:ext uri="{BB962C8B-B14F-4D97-AF65-F5344CB8AC3E}">
        <p14:creationId xmlns:p14="http://schemas.microsoft.com/office/powerpoint/2010/main" val="268151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1. </a:t>
            </a:r>
            <a:r>
              <a:rPr lang="sv-SE" sz="1200" kern="1200" dirty="0" err="1">
                <a:solidFill>
                  <a:schemeClr val="tx1"/>
                </a:solidFill>
                <a:effectLst/>
                <a:latin typeface="+mn-lt"/>
                <a:ea typeface="+mn-ea"/>
                <a:cs typeface="+mn-cs"/>
              </a:rPr>
              <a:t>Samsara</a:t>
            </a:r>
            <a:r>
              <a:rPr lang="sv-SE" sz="1200" kern="1200" dirty="0">
                <a:solidFill>
                  <a:schemeClr val="tx1"/>
                </a:solidFill>
                <a:effectLst/>
                <a:latin typeface="+mn-lt"/>
                <a:ea typeface="+mn-ea"/>
                <a:cs typeface="+mn-cs"/>
              </a:rPr>
              <a:t> är något som man vill komma ifrån, målet är att sluta återfödas, att själen – Atman uppgår i </a:t>
            </a:r>
            <a:r>
              <a:rPr lang="sv-SE" sz="1200" kern="1200" dirty="0" err="1">
                <a:solidFill>
                  <a:schemeClr val="tx1"/>
                </a:solidFill>
                <a:effectLst/>
                <a:latin typeface="+mn-lt"/>
                <a:ea typeface="+mn-ea"/>
                <a:cs typeface="+mn-cs"/>
              </a:rPr>
              <a:t>Moksha</a:t>
            </a:r>
            <a:r>
              <a:rPr lang="sv-SE" sz="1200" kern="1200" dirty="0">
                <a:solidFill>
                  <a:schemeClr val="tx1"/>
                </a:solidFill>
                <a:effectLst/>
                <a:latin typeface="+mn-lt"/>
                <a:ea typeface="+mn-ea"/>
                <a:cs typeface="+mn-cs"/>
              </a:rPr>
              <a:t>. Allt levande har en själ och denna själ kommer från världsalltet - Brahman. Man kan säga att alla själar är gnistor som lämnat Brahman men som ständigt längtar efter att få återförenas med Brahman. Denna återförening kallas </a:t>
            </a:r>
            <a:r>
              <a:rPr lang="sv-SE" sz="1200" kern="1200" dirty="0" err="1">
                <a:solidFill>
                  <a:schemeClr val="tx1"/>
                </a:solidFill>
                <a:effectLst/>
                <a:latin typeface="+mn-lt"/>
                <a:ea typeface="+mn-ea"/>
                <a:cs typeface="+mn-cs"/>
              </a:rPr>
              <a:t>Moksha</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2. Karma är det som avgör vårt öde i nästa liv. Beroende på hur vi handlar i det nuvarande livet så kan vi antingen klättra upp eller ner i systemet. Man kan bli allt från djur eller växt till människa. Även inom mänskligheten finns olika stadier på grund av kastsystemet.</a:t>
            </a:r>
          </a:p>
          <a:p>
            <a:endParaRPr lang="sv-SE" dirty="0"/>
          </a:p>
          <a:p>
            <a:r>
              <a:rPr lang="sv-SE" sz="1200" kern="1200" dirty="0">
                <a:solidFill>
                  <a:schemeClr val="tx1"/>
                </a:solidFill>
                <a:effectLst/>
                <a:latin typeface="+mn-lt"/>
                <a:ea typeface="+mn-ea"/>
                <a:cs typeface="+mn-cs"/>
              </a:rPr>
              <a:t>För att nå slutmålet </a:t>
            </a:r>
            <a:r>
              <a:rPr lang="sv-SE" sz="1200" kern="1200" dirty="0" err="1">
                <a:solidFill>
                  <a:schemeClr val="tx1"/>
                </a:solidFill>
                <a:effectLst/>
                <a:latin typeface="+mn-lt"/>
                <a:ea typeface="+mn-ea"/>
                <a:cs typeface="+mn-cs"/>
              </a:rPr>
              <a:t>Moksha</a:t>
            </a:r>
            <a:r>
              <a:rPr lang="sv-SE" sz="1200" kern="1200" dirty="0">
                <a:solidFill>
                  <a:schemeClr val="tx1"/>
                </a:solidFill>
                <a:effectLst/>
                <a:latin typeface="+mn-lt"/>
                <a:ea typeface="+mn-ea"/>
                <a:cs typeface="+mn-cs"/>
              </a:rPr>
              <a:t> räcker det dock inte med endast god Karma. Det är endast en av vägarna till att nå målet. Man talar om tre olika frälsningsvägar: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Karma Yoga – handlingarnas väg. Dina handlingar avgör om du återföds som något bättre eller sämre i nästa liv. Alla </a:t>
            </a:r>
            <a:r>
              <a:rPr lang="sv-SE" sz="1200" kern="1200" dirty="0" err="1">
                <a:solidFill>
                  <a:schemeClr val="tx1"/>
                </a:solidFill>
                <a:effectLst/>
                <a:latin typeface="+mn-lt"/>
                <a:ea typeface="+mn-ea"/>
                <a:cs typeface="+mn-cs"/>
              </a:rPr>
              <a:t>männsiskor</a:t>
            </a:r>
            <a:r>
              <a:rPr lang="sv-SE" sz="1200" kern="1200" dirty="0">
                <a:solidFill>
                  <a:schemeClr val="tx1"/>
                </a:solidFill>
                <a:effectLst/>
                <a:latin typeface="+mn-lt"/>
                <a:ea typeface="+mn-ea"/>
                <a:cs typeface="+mn-cs"/>
              </a:rPr>
              <a:t> föds in i en roll och denna roll ska man leva så bra som möjligt och handla därefter – följa sin Dharma (plikt).</a:t>
            </a:r>
          </a:p>
          <a:p>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Jnana</a:t>
            </a:r>
            <a:r>
              <a:rPr lang="sv-SE" sz="1200" kern="1200" dirty="0">
                <a:solidFill>
                  <a:schemeClr val="tx1"/>
                </a:solidFill>
                <a:effectLst/>
                <a:latin typeface="+mn-lt"/>
                <a:ea typeface="+mn-ea"/>
                <a:cs typeface="+mn-cs"/>
              </a:rPr>
              <a:t> Yoga- insiktens väg. I denna väg är meditation en viktig del. Genom meditation kan man nå insikt och se sanningen. Den sanning som man ska få insikt om är att allt jordiskt är en illusion. Denna illusion kallas för Maya och kan beskrivas som en ”slöja".  Maya är det stora hindret för frälsning, man identifierar sig med sitt jordiska liv och blir fast i </a:t>
            </a:r>
            <a:r>
              <a:rPr lang="sv-SE" sz="1200" kern="1200" dirty="0" err="1">
                <a:solidFill>
                  <a:schemeClr val="tx1"/>
                </a:solidFill>
                <a:effectLst/>
                <a:latin typeface="+mn-lt"/>
                <a:ea typeface="+mn-ea"/>
                <a:cs typeface="+mn-cs"/>
              </a:rPr>
              <a:t>Mayas</a:t>
            </a:r>
            <a:r>
              <a:rPr lang="sv-SE" sz="1200" kern="1200" dirty="0">
                <a:solidFill>
                  <a:schemeClr val="tx1"/>
                </a:solidFill>
                <a:effectLst/>
                <a:latin typeface="+mn-lt"/>
                <a:ea typeface="+mn-ea"/>
                <a:cs typeface="+mn-cs"/>
              </a:rPr>
              <a:t> klor. Den själ som inte genomskådar </a:t>
            </a:r>
            <a:r>
              <a:rPr lang="sv-SE" sz="1200" kern="1200" dirty="0" err="1">
                <a:solidFill>
                  <a:schemeClr val="tx1"/>
                </a:solidFill>
                <a:effectLst/>
                <a:latin typeface="+mn-lt"/>
                <a:ea typeface="+mn-ea"/>
                <a:cs typeface="+mn-cs"/>
              </a:rPr>
              <a:t>Mayas</a:t>
            </a:r>
            <a:r>
              <a:rPr lang="sv-SE" sz="1200" kern="1200" dirty="0">
                <a:solidFill>
                  <a:schemeClr val="tx1"/>
                </a:solidFill>
                <a:effectLst/>
                <a:latin typeface="+mn-lt"/>
                <a:ea typeface="+mn-ea"/>
                <a:cs typeface="+mn-cs"/>
              </a:rPr>
              <a:t> värld, måste återvända till världen i nya inkarnationer</a:t>
            </a:r>
          </a:p>
          <a:p>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Bhakti</a:t>
            </a:r>
            <a:r>
              <a:rPr lang="sv-SE" sz="1200" kern="1200" dirty="0">
                <a:solidFill>
                  <a:schemeClr val="tx1"/>
                </a:solidFill>
                <a:effectLst/>
                <a:latin typeface="+mn-lt"/>
                <a:ea typeface="+mn-ea"/>
                <a:cs typeface="+mn-cs"/>
              </a:rPr>
              <a:t> Yoga – kärlekens väg. Kärleken till en eller flera gudar.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Övrigt: inom hinduismen finns ett uttryck som kallas </a:t>
            </a:r>
            <a:r>
              <a:rPr lang="sv-SE" sz="1200" kern="1200" dirty="0" err="1">
                <a:solidFill>
                  <a:schemeClr val="tx1"/>
                </a:solidFill>
                <a:effectLst/>
                <a:latin typeface="+mn-lt"/>
                <a:ea typeface="+mn-ea"/>
                <a:cs typeface="+mn-cs"/>
              </a:rPr>
              <a:t>Ahimsa</a:t>
            </a:r>
            <a:r>
              <a:rPr lang="sv-SE" sz="1200" kern="1200" dirty="0">
                <a:solidFill>
                  <a:schemeClr val="tx1"/>
                </a:solidFill>
                <a:effectLst/>
                <a:latin typeface="+mn-lt"/>
                <a:ea typeface="+mn-ea"/>
                <a:cs typeface="+mn-cs"/>
              </a:rPr>
              <a:t> – icke våld eller att aldrig skada något levande. Detta ses också som en väg till frälsning av många hinduer. Uttrycket kom från början från Mahatma </a:t>
            </a:r>
            <a:r>
              <a:rPr lang="sv-SE" sz="1200" kern="1200" dirty="0" err="1">
                <a:solidFill>
                  <a:schemeClr val="tx1"/>
                </a:solidFill>
                <a:effectLst/>
                <a:latin typeface="+mn-lt"/>
                <a:ea typeface="+mn-ea"/>
                <a:cs typeface="+mn-cs"/>
              </a:rPr>
              <a:t>Ghandi</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Ahimsa</a:t>
            </a:r>
            <a:r>
              <a:rPr lang="sv-SE" sz="1200" kern="1200" dirty="0">
                <a:solidFill>
                  <a:schemeClr val="tx1"/>
                </a:solidFill>
                <a:effectLst/>
                <a:latin typeface="+mn-lt"/>
                <a:ea typeface="+mn-ea"/>
                <a:cs typeface="+mn-cs"/>
              </a:rPr>
              <a:t> var hans livsprincip. Mahatma </a:t>
            </a:r>
            <a:r>
              <a:rPr lang="sv-SE" sz="1200" kern="1200" dirty="0" err="1">
                <a:solidFill>
                  <a:schemeClr val="tx1"/>
                </a:solidFill>
                <a:effectLst/>
                <a:latin typeface="+mn-lt"/>
                <a:ea typeface="+mn-ea"/>
                <a:cs typeface="+mn-cs"/>
              </a:rPr>
              <a:t>Ghandi</a:t>
            </a:r>
            <a:r>
              <a:rPr lang="sv-SE" sz="1200" kern="1200" dirty="0">
                <a:solidFill>
                  <a:schemeClr val="tx1"/>
                </a:solidFill>
                <a:effectLst/>
                <a:latin typeface="+mn-lt"/>
                <a:ea typeface="+mn-ea"/>
                <a:cs typeface="+mn-cs"/>
              </a:rPr>
              <a:t> ledde indiernas uppror mot engelsmännen, han var beredd att dö för sin kamp men inte att döda.</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8</a:t>
            </a:fld>
            <a:endParaRPr lang="sv-SE"/>
          </a:p>
        </p:txBody>
      </p:sp>
    </p:spTree>
    <p:extLst>
      <p:ext uri="{BB962C8B-B14F-4D97-AF65-F5344CB8AC3E}">
        <p14:creationId xmlns:p14="http://schemas.microsoft.com/office/powerpoint/2010/main" val="420381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006475" indent="-342900" algn="l">
              <a:buFont typeface="Arial" panose="020B0604020202020204" pitchFamily="34" charset="0"/>
              <a:buChar char="•"/>
            </a:pPr>
            <a:r>
              <a:rPr lang="en-US" sz="1200" dirty="0" err="1"/>
              <a:t>Allt</a:t>
            </a:r>
            <a:r>
              <a:rPr lang="en-US" sz="1200" dirty="0"/>
              <a:t> </a:t>
            </a:r>
            <a:r>
              <a:rPr lang="en-US" sz="1200" dirty="0" err="1"/>
              <a:t>jordisk</a:t>
            </a:r>
            <a:r>
              <a:rPr lang="en-US" sz="1200" dirty="0"/>
              <a:t> </a:t>
            </a:r>
            <a:r>
              <a:rPr lang="en-US" sz="1200" dirty="0" err="1"/>
              <a:t>beskrivs</a:t>
            </a:r>
            <a:r>
              <a:rPr lang="en-US" sz="1200" dirty="0"/>
              <a:t> </a:t>
            </a:r>
            <a:r>
              <a:rPr lang="en-US" sz="1200" dirty="0" err="1"/>
              <a:t>som</a:t>
            </a:r>
            <a:r>
              <a:rPr lang="en-US" sz="1200" dirty="0"/>
              <a:t> </a:t>
            </a:r>
            <a:r>
              <a:rPr lang="en-US" sz="1200" dirty="0" err="1"/>
              <a:t>en</a:t>
            </a:r>
            <a:r>
              <a:rPr lang="en-US" sz="1200" dirty="0"/>
              <a:t> illusion (Maya), </a:t>
            </a:r>
            <a:r>
              <a:rPr lang="en-US" sz="1200" dirty="0" err="1"/>
              <a:t>det</a:t>
            </a:r>
            <a:r>
              <a:rPr lang="en-US" sz="1200" dirty="0"/>
              <a:t> </a:t>
            </a:r>
            <a:r>
              <a:rPr lang="en-US" sz="1200" dirty="0" err="1"/>
              <a:t>är</a:t>
            </a:r>
            <a:r>
              <a:rPr lang="en-US" sz="1200" dirty="0"/>
              <a:t> </a:t>
            </a:r>
            <a:r>
              <a:rPr lang="en-US" sz="1200" dirty="0" err="1"/>
              <a:t>overkligt</a:t>
            </a:r>
            <a:r>
              <a:rPr lang="en-US" sz="1200" dirty="0"/>
              <a:t> </a:t>
            </a:r>
            <a:r>
              <a:rPr lang="en-US" sz="1200" dirty="0" err="1"/>
              <a:t>och</a:t>
            </a:r>
            <a:r>
              <a:rPr lang="en-US" sz="1200" dirty="0"/>
              <a:t> </a:t>
            </a:r>
            <a:r>
              <a:rPr lang="en-US" sz="1200" dirty="0" err="1"/>
              <a:t>osant</a:t>
            </a:r>
            <a:r>
              <a:rPr lang="en-US" sz="1200" dirty="0"/>
              <a:t>.</a:t>
            </a:r>
          </a:p>
          <a:p>
            <a:pPr marL="1006475" indent="-342900" algn="l">
              <a:buFont typeface="Arial" panose="020B0604020202020204" pitchFamily="34" charset="0"/>
              <a:buChar char="•"/>
            </a:pPr>
            <a:r>
              <a:rPr lang="en-US" sz="1200" dirty="0"/>
              <a:t>Maya </a:t>
            </a:r>
            <a:r>
              <a:rPr lang="en-US" sz="1200" dirty="0" err="1"/>
              <a:t>är</a:t>
            </a:r>
            <a:r>
              <a:rPr lang="en-US" sz="1200" dirty="0"/>
              <a:t> </a:t>
            </a:r>
            <a:r>
              <a:rPr lang="en-US" sz="1200" dirty="0" err="1"/>
              <a:t>det</a:t>
            </a:r>
            <a:r>
              <a:rPr lang="en-US" sz="1200" dirty="0"/>
              <a:t> </a:t>
            </a:r>
            <a:r>
              <a:rPr lang="en-US" sz="1200" dirty="0" err="1"/>
              <a:t>stora</a:t>
            </a:r>
            <a:r>
              <a:rPr lang="en-US" sz="1200" dirty="0"/>
              <a:t> </a:t>
            </a:r>
            <a:r>
              <a:rPr lang="en-US" sz="1200" dirty="0" err="1"/>
              <a:t>hindret</a:t>
            </a:r>
            <a:r>
              <a:rPr lang="en-US" sz="1200" dirty="0"/>
              <a:t> </a:t>
            </a:r>
            <a:r>
              <a:rPr lang="en-US" sz="1200" dirty="0" err="1"/>
              <a:t>för</a:t>
            </a:r>
            <a:r>
              <a:rPr lang="en-US" sz="1200" dirty="0"/>
              <a:t> </a:t>
            </a:r>
            <a:r>
              <a:rPr lang="en-US" sz="1200" dirty="0" err="1"/>
              <a:t>frälsning</a:t>
            </a:r>
            <a:r>
              <a:rPr lang="en-US" sz="1200" dirty="0"/>
              <a:t> - man </a:t>
            </a:r>
            <a:r>
              <a:rPr lang="en-US" sz="1200" dirty="0" err="1"/>
              <a:t>identifierar</a:t>
            </a:r>
            <a:r>
              <a:rPr lang="en-US" sz="1200" dirty="0"/>
              <a:t> sig med </a:t>
            </a:r>
            <a:r>
              <a:rPr lang="en-US" sz="1200" dirty="0" err="1"/>
              <a:t>sitt</a:t>
            </a:r>
            <a:r>
              <a:rPr lang="en-US" sz="1200" dirty="0"/>
              <a:t> </a:t>
            </a:r>
            <a:r>
              <a:rPr lang="en-US" sz="1200" dirty="0" err="1"/>
              <a:t>jordiska</a:t>
            </a:r>
            <a:r>
              <a:rPr lang="en-US" sz="1200" dirty="0"/>
              <a:t> liv </a:t>
            </a:r>
            <a:r>
              <a:rPr lang="en-US" sz="1200" dirty="0" err="1"/>
              <a:t>och</a:t>
            </a:r>
            <a:r>
              <a:rPr lang="en-US" sz="1200" dirty="0"/>
              <a:t> </a:t>
            </a:r>
            <a:r>
              <a:rPr lang="en-US" sz="1200" dirty="0" err="1"/>
              <a:t>är</a:t>
            </a:r>
            <a:r>
              <a:rPr lang="en-US" sz="1200" dirty="0"/>
              <a:t> </a:t>
            </a:r>
            <a:r>
              <a:rPr lang="en-US" sz="1200" dirty="0" err="1"/>
              <a:t>därmed</a:t>
            </a:r>
            <a:r>
              <a:rPr lang="en-US" sz="1200" dirty="0"/>
              <a:t> </a:t>
            </a:r>
            <a:r>
              <a:rPr lang="en-US" sz="1200" dirty="0" err="1"/>
              <a:t>fångad</a:t>
            </a:r>
            <a:r>
              <a:rPr lang="en-US" sz="1200" dirty="0"/>
              <a:t> </a:t>
            </a:r>
            <a:r>
              <a:rPr lang="en-US" sz="1200" dirty="0" err="1"/>
              <a:t>i</a:t>
            </a:r>
            <a:r>
              <a:rPr lang="en-US" sz="1200" dirty="0"/>
              <a:t> Mayas </a:t>
            </a:r>
            <a:r>
              <a:rPr lang="en-US" sz="1200" dirty="0" err="1"/>
              <a:t>klor</a:t>
            </a:r>
            <a:r>
              <a:rPr lang="en-US" sz="1200" dirty="0"/>
              <a:t>.</a:t>
            </a:r>
          </a:p>
          <a:p>
            <a:pPr marL="1006475" indent="-342900" algn="l">
              <a:buFont typeface="Arial" panose="020B0604020202020204" pitchFamily="34" charset="0"/>
              <a:buChar char="•"/>
            </a:pPr>
            <a:r>
              <a:rPr lang="en-US" sz="1200" dirty="0" err="1"/>
              <a:t>Människosjälen</a:t>
            </a:r>
            <a:r>
              <a:rPr lang="en-US" sz="1200" dirty="0"/>
              <a:t> (Atman) </a:t>
            </a:r>
            <a:r>
              <a:rPr lang="en-US" sz="1200" dirty="0" err="1"/>
              <a:t>är</a:t>
            </a:r>
            <a:r>
              <a:rPr lang="en-US" sz="1200" dirty="0"/>
              <a:t> </a:t>
            </a:r>
            <a:r>
              <a:rPr lang="en-US" sz="1200" dirty="0" err="1"/>
              <a:t>en</a:t>
            </a:r>
            <a:r>
              <a:rPr lang="en-US" sz="1200" dirty="0"/>
              <a:t> </a:t>
            </a:r>
            <a:r>
              <a:rPr lang="en-US" sz="1200" dirty="0" err="1"/>
              <a:t>gudomlig</a:t>
            </a:r>
            <a:r>
              <a:rPr lang="en-US" sz="1200" dirty="0"/>
              <a:t> </a:t>
            </a:r>
            <a:r>
              <a:rPr lang="en-US" sz="1200" dirty="0" err="1"/>
              <a:t>gnista</a:t>
            </a:r>
            <a:r>
              <a:rPr lang="en-US" sz="1200" dirty="0"/>
              <a:t> </a:t>
            </a:r>
            <a:r>
              <a:rPr lang="en-US" sz="1200" dirty="0" err="1"/>
              <a:t>som</a:t>
            </a:r>
            <a:r>
              <a:rPr lang="en-US" sz="1200" dirty="0"/>
              <a:t> </a:t>
            </a:r>
            <a:r>
              <a:rPr lang="en-US" sz="1200" dirty="0" err="1"/>
              <a:t>har</a:t>
            </a:r>
            <a:r>
              <a:rPr lang="en-US" sz="1200" dirty="0"/>
              <a:t> </a:t>
            </a:r>
            <a:r>
              <a:rPr lang="en-US" sz="1200" dirty="0" err="1"/>
              <a:t>sitt</a:t>
            </a:r>
            <a:r>
              <a:rPr lang="en-US" sz="1200" dirty="0"/>
              <a:t> </a:t>
            </a:r>
            <a:r>
              <a:rPr lang="en-US" sz="1200" dirty="0" err="1"/>
              <a:t>ursprung</a:t>
            </a:r>
            <a:r>
              <a:rPr lang="en-US" sz="1200" dirty="0"/>
              <a:t> </a:t>
            </a:r>
            <a:r>
              <a:rPr lang="en-US" sz="1200" dirty="0" err="1"/>
              <a:t>i</a:t>
            </a:r>
            <a:r>
              <a:rPr lang="en-US" sz="1200" dirty="0"/>
              <a:t> </a:t>
            </a:r>
            <a:r>
              <a:rPr lang="en-US" sz="1200" dirty="0" err="1"/>
              <a:t>Världsguden</a:t>
            </a:r>
            <a:r>
              <a:rPr lang="en-US" sz="1200" dirty="0"/>
              <a:t> Brahma.</a:t>
            </a:r>
          </a:p>
          <a:p>
            <a:pPr marL="1006475" indent="-342900" algn="l">
              <a:buFont typeface="Arial" panose="020B0604020202020204" pitchFamily="34" charset="0"/>
              <a:buChar char="•"/>
            </a:pPr>
            <a:r>
              <a:rPr lang="en-US" sz="1200" dirty="0"/>
              <a:t>Den </a:t>
            </a:r>
            <a:r>
              <a:rPr lang="en-US" sz="1200" dirty="0" err="1"/>
              <a:t>själ</a:t>
            </a:r>
            <a:r>
              <a:rPr lang="en-US" sz="1200" dirty="0"/>
              <a:t> </a:t>
            </a:r>
            <a:r>
              <a:rPr lang="en-US" sz="1200" dirty="0" err="1"/>
              <a:t>som</a:t>
            </a:r>
            <a:r>
              <a:rPr lang="en-US" sz="1200" dirty="0"/>
              <a:t> </a:t>
            </a:r>
            <a:r>
              <a:rPr lang="en-US" sz="1200" dirty="0" err="1"/>
              <a:t>inte</a:t>
            </a:r>
            <a:r>
              <a:rPr lang="en-US" sz="1200" dirty="0"/>
              <a:t> </a:t>
            </a:r>
            <a:r>
              <a:rPr lang="en-US" sz="1200" dirty="0" err="1"/>
              <a:t>genomskådar</a:t>
            </a:r>
            <a:r>
              <a:rPr lang="en-US" sz="1200" dirty="0"/>
              <a:t> </a:t>
            </a:r>
            <a:r>
              <a:rPr lang="en-US" sz="1200" dirty="0" err="1"/>
              <a:t>mayas</a:t>
            </a:r>
            <a:r>
              <a:rPr lang="en-US" sz="1200" dirty="0"/>
              <a:t> </a:t>
            </a:r>
            <a:r>
              <a:rPr lang="en-US" sz="1200" dirty="0" err="1"/>
              <a:t>värld</a:t>
            </a:r>
            <a:r>
              <a:rPr lang="en-US" sz="1200" dirty="0"/>
              <a:t> </a:t>
            </a:r>
            <a:r>
              <a:rPr lang="en-US" sz="1200" dirty="0" err="1"/>
              <a:t>måste</a:t>
            </a:r>
            <a:r>
              <a:rPr lang="en-US" sz="1200" dirty="0"/>
              <a:t> </a:t>
            </a:r>
            <a:r>
              <a:rPr lang="en-US" sz="1200" dirty="0" err="1"/>
              <a:t>återvända</a:t>
            </a:r>
            <a:r>
              <a:rPr lang="en-US" sz="1200" dirty="0"/>
              <a:t> till </a:t>
            </a:r>
            <a:r>
              <a:rPr lang="en-US" sz="1200" dirty="0" err="1"/>
              <a:t>jorden</a:t>
            </a:r>
            <a:r>
              <a:rPr lang="en-US" sz="1200" dirty="0"/>
              <a:t> </a:t>
            </a:r>
            <a:r>
              <a:rPr lang="en-US" sz="1200" dirty="0" err="1"/>
              <a:t>i</a:t>
            </a:r>
            <a:r>
              <a:rPr lang="en-US" sz="1200" dirty="0"/>
              <a:t> </a:t>
            </a:r>
            <a:r>
              <a:rPr lang="en-US" sz="1200" dirty="0" err="1"/>
              <a:t>nya</a:t>
            </a:r>
            <a:r>
              <a:rPr lang="en-US" sz="1200" dirty="0"/>
              <a:t> </a:t>
            </a:r>
            <a:r>
              <a:rPr lang="en-US" sz="1200" dirty="0" err="1"/>
              <a:t>inkarnationer</a:t>
            </a:r>
            <a:r>
              <a:rPr lang="en-US" sz="1200" dirty="0"/>
              <a:t> (</a:t>
            </a:r>
            <a:r>
              <a:rPr lang="en-US" sz="1200" dirty="0" err="1"/>
              <a:t>reinkarnation</a:t>
            </a:r>
            <a:r>
              <a:rPr lang="en-US" sz="1200" dirty="0"/>
              <a:t> = </a:t>
            </a:r>
            <a:r>
              <a:rPr lang="en-US" sz="1200" dirty="0" err="1"/>
              <a:t>återfödelse</a:t>
            </a:r>
            <a:r>
              <a:rPr lang="en-US" sz="1200" dirty="0"/>
              <a:t>).</a:t>
            </a:r>
          </a:p>
          <a:p>
            <a:pPr marL="1006475" indent="-342900" algn="l">
              <a:buFont typeface="Arial" panose="020B0604020202020204" pitchFamily="34" charset="0"/>
              <a:buChar char="•"/>
            </a:pPr>
            <a:r>
              <a:rPr lang="en-US" sz="1200" dirty="0" err="1"/>
              <a:t>Tankar</a:t>
            </a:r>
            <a:r>
              <a:rPr lang="en-US" sz="1200" dirty="0"/>
              <a:t> </a:t>
            </a:r>
            <a:r>
              <a:rPr lang="en-US" sz="1200" dirty="0" err="1"/>
              <a:t>och</a:t>
            </a:r>
            <a:r>
              <a:rPr lang="en-US" sz="1200" dirty="0"/>
              <a:t> </a:t>
            </a:r>
            <a:r>
              <a:rPr lang="en-US" sz="1200" dirty="0" err="1"/>
              <a:t>handlingar</a:t>
            </a:r>
            <a:r>
              <a:rPr lang="en-US" sz="1200" dirty="0"/>
              <a:t> (karma) </a:t>
            </a:r>
            <a:r>
              <a:rPr lang="en-US" sz="1200" dirty="0" err="1"/>
              <a:t>tvingar</a:t>
            </a:r>
            <a:r>
              <a:rPr lang="en-US" sz="1200" dirty="0"/>
              <a:t> </a:t>
            </a:r>
            <a:r>
              <a:rPr lang="en-US" sz="1200" dirty="0" err="1"/>
              <a:t>själen</a:t>
            </a:r>
            <a:r>
              <a:rPr lang="en-US" sz="1200" dirty="0"/>
              <a:t> </a:t>
            </a:r>
            <a:r>
              <a:rPr lang="en-US" sz="1200" dirty="0" err="1"/>
              <a:t>tillbaka</a:t>
            </a:r>
            <a:r>
              <a:rPr lang="en-US" sz="1200" dirty="0"/>
              <a:t> till </a:t>
            </a:r>
            <a:r>
              <a:rPr lang="en-US" sz="1200" dirty="0" err="1"/>
              <a:t>en</a:t>
            </a:r>
            <a:r>
              <a:rPr lang="en-US" sz="1200" dirty="0"/>
              <a:t> </a:t>
            </a:r>
            <a:r>
              <a:rPr lang="en-US" sz="1200" dirty="0" err="1"/>
              <a:t>fysisk</a:t>
            </a:r>
            <a:r>
              <a:rPr lang="en-US" sz="1200" dirty="0"/>
              <a:t> </a:t>
            </a:r>
            <a:r>
              <a:rPr lang="en-US" sz="1200" dirty="0" err="1"/>
              <a:t>kropp</a:t>
            </a:r>
            <a:r>
              <a:rPr lang="en-US" sz="1200" dirty="0"/>
              <a:t> tills den </a:t>
            </a:r>
            <a:r>
              <a:rPr lang="en-US" sz="1200" dirty="0" err="1"/>
              <a:t>lyckas</a:t>
            </a:r>
            <a:r>
              <a:rPr lang="en-US" sz="1200" dirty="0"/>
              <a:t> </a:t>
            </a:r>
            <a:r>
              <a:rPr lang="en-US" sz="1200" dirty="0" err="1"/>
              <a:t>bryta</a:t>
            </a:r>
            <a:r>
              <a:rPr lang="en-US" sz="1200" dirty="0"/>
              <a:t> sig </a:t>
            </a:r>
            <a:r>
              <a:rPr lang="en-US" sz="1200" dirty="0" err="1"/>
              <a:t>ur</a:t>
            </a:r>
            <a:r>
              <a:rPr lang="en-US" sz="1200" dirty="0"/>
              <a:t> </a:t>
            </a:r>
            <a:r>
              <a:rPr lang="en-US" sz="1200" dirty="0" err="1"/>
              <a:t>livets</a:t>
            </a:r>
            <a:r>
              <a:rPr lang="en-US" sz="1200" dirty="0"/>
              <a:t> </a:t>
            </a:r>
            <a:r>
              <a:rPr lang="en-US" sz="1200" dirty="0" err="1"/>
              <a:t>hjul</a:t>
            </a:r>
            <a:r>
              <a:rPr lang="en-US" sz="1200" dirty="0"/>
              <a:t> </a:t>
            </a:r>
            <a:r>
              <a:rPr lang="en-US" sz="1200" dirty="0" err="1"/>
              <a:t>och</a:t>
            </a:r>
            <a:r>
              <a:rPr lang="en-US" sz="1200" dirty="0"/>
              <a:t> </a:t>
            </a:r>
            <a:r>
              <a:rPr lang="en-US" sz="1200" dirty="0" err="1"/>
              <a:t>bli</a:t>
            </a:r>
            <a:r>
              <a:rPr lang="en-US" sz="1200" dirty="0"/>
              <a:t> </a:t>
            </a:r>
            <a:r>
              <a:rPr lang="en-US" sz="1200" dirty="0" err="1"/>
              <a:t>en</a:t>
            </a:r>
            <a:r>
              <a:rPr lang="en-US" sz="1200" dirty="0"/>
              <a:t> </a:t>
            </a:r>
            <a:r>
              <a:rPr lang="en-US" sz="1200" dirty="0" err="1"/>
              <a:t>frigjord</a:t>
            </a:r>
            <a:r>
              <a:rPr lang="en-US" sz="1200" dirty="0"/>
              <a:t> </a:t>
            </a:r>
            <a:r>
              <a:rPr lang="en-US" sz="1200" dirty="0" err="1"/>
              <a:t>själ</a:t>
            </a:r>
            <a:r>
              <a:rPr lang="en-US" sz="1200" dirty="0"/>
              <a: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Namnet hinduism är inte hinduernas egna namn på sin religion, det är något som engelsmännen kommit på. Hinduerna själva kallar sin religion för </a:t>
            </a:r>
            <a:r>
              <a:rPr lang="sv-SE" sz="1200" i="1" kern="1200" dirty="0" err="1">
                <a:solidFill>
                  <a:schemeClr val="tx1"/>
                </a:solidFill>
                <a:effectLst/>
                <a:latin typeface="+mn-lt"/>
                <a:ea typeface="+mn-ea"/>
                <a:cs typeface="+mn-cs"/>
              </a:rPr>
              <a:t>sanatana</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dharma</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den eviga läran</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Det är religiösa traditioner utan början eller slut. Hinduismen har ingen grundare utan religionens historia och utveckling präglas av rad olika gestalter och händelser. </a:t>
            </a:r>
          </a:p>
          <a:p>
            <a:r>
              <a:rPr lang="sv-SE" sz="1200" kern="1200" dirty="0">
                <a:solidFill>
                  <a:schemeClr val="tx1"/>
                </a:solidFill>
                <a:effectLst/>
                <a:latin typeface="+mn-lt"/>
                <a:ea typeface="+mn-ea"/>
                <a:cs typeface="+mn-cs"/>
              </a:rPr>
              <a:t>De första formerna av hinduism har genom historien utvecklats i samspel med andra tankar och kulturer och tack vare sin öppenhet och tolerans har religionen anpassat sig och ändrats. Det är därför som de hinduiska traditionerna kan se annorlunda ut.</a:t>
            </a:r>
          </a:p>
          <a:p>
            <a:endParaRPr lang="sv-SE" dirty="0"/>
          </a:p>
          <a:p>
            <a:r>
              <a:rPr lang="sv-SE" sz="1200" kern="1200" dirty="0">
                <a:solidFill>
                  <a:schemeClr val="tx1"/>
                </a:solidFill>
                <a:effectLst/>
                <a:latin typeface="+mn-lt"/>
                <a:ea typeface="+mn-ea"/>
                <a:cs typeface="+mn-cs"/>
              </a:rPr>
              <a:t>Livet och världen ses som ett kretslopp, </a:t>
            </a:r>
            <a:r>
              <a:rPr lang="sv-SE" sz="1200" kern="1200" dirty="0" err="1">
                <a:solidFill>
                  <a:schemeClr val="tx1"/>
                </a:solidFill>
                <a:effectLst/>
                <a:latin typeface="+mn-lt"/>
                <a:ea typeface="+mn-ea"/>
                <a:cs typeface="+mn-cs"/>
              </a:rPr>
              <a:t>Samsara</a:t>
            </a:r>
            <a:r>
              <a:rPr lang="sv-SE" sz="1200" kern="1200" dirty="0">
                <a:solidFill>
                  <a:schemeClr val="tx1"/>
                </a:solidFill>
                <a:effectLst/>
                <a:latin typeface="+mn-lt"/>
                <a:ea typeface="+mn-ea"/>
                <a:cs typeface="+mn-cs"/>
              </a:rPr>
              <a:t> och består av födelse, liv och död. </a:t>
            </a:r>
            <a:r>
              <a:rPr lang="sv-SE" sz="1200" i="1" kern="1200" dirty="0">
                <a:solidFill>
                  <a:schemeClr val="tx1"/>
                </a:solidFill>
                <a:effectLst/>
                <a:latin typeface="+mn-lt"/>
                <a:ea typeface="+mn-ea"/>
                <a:cs typeface="+mn-cs"/>
              </a:rPr>
              <a:t>Brahman</a:t>
            </a:r>
            <a:r>
              <a:rPr lang="sv-SE" sz="1200" kern="1200" dirty="0">
                <a:solidFill>
                  <a:schemeClr val="tx1"/>
                </a:solidFill>
                <a:effectLst/>
                <a:latin typeface="+mn-lt"/>
                <a:ea typeface="+mn-ea"/>
                <a:cs typeface="+mn-cs"/>
              </a:rPr>
              <a:t>, världssjälen, är det som motsvarar en gud. Brahman är alltings ursprung och finns överallt. Den del av Brahman som finns i människan kallas </a:t>
            </a:r>
            <a:r>
              <a:rPr lang="sv-SE" sz="1200" i="1" kern="1200" dirty="0">
                <a:solidFill>
                  <a:schemeClr val="tx1"/>
                </a:solidFill>
                <a:effectLst/>
                <a:latin typeface="+mn-lt"/>
                <a:ea typeface="+mn-ea"/>
                <a:cs typeface="+mn-cs"/>
              </a:rPr>
              <a:t>Atman</a:t>
            </a:r>
            <a:r>
              <a:rPr lang="sv-SE" sz="1200" kern="1200" dirty="0">
                <a:solidFill>
                  <a:schemeClr val="tx1"/>
                </a:solidFill>
                <a:effectLst/>
                <a:latin typeface="+mn-lt"/>
                <a:ea typeface="+mn-ea"/>
                <a:cs typeface="+mn-cs"/>
              </a:rPr>
              <a:t>, vilket betyder själ eller andedräkt. Det är atman som återföds när människor dör. Målet är att sluta återfödas så att atman kan återförenas med Brahman. Denna frälsning kallas för </a:t>
            </a:r>
            <a:r>
              <a:rPr lang="sv-SE" sz="1200" i="1" kern="1200" dirty="0" err="1">
                <a:solidFill>
                  <a:schemeClr val="tx1"/>
                </a:solidFill>
                <a:effectLst/>
                <a:latin typeface="+mn-lt"/>
                <a:ea typeface="+mn-ea"/>
                <a:cs typeface="+mn-cs"/>
              </a:rPr>
              <a:t>Moksha</a:t>
            </a:r>
            <a:r>
              <a:rPr lang="sv-SE" sz="1200" kern="1200" dirty="0">
                <a:solidFill>
                  <a:schemeClr val="tx1"/>
                </a:solidFill>
                <a:effectLst/>
                <a:latin typeface="+mn-lt"/>
                <a:ea typeface="+mn-ea"/>
                <a:cs typeface="+mn-cs"/>
              </a:rPr>
              <a:t>. För att sluta återfödas krävs kunskaper och insikt. </a:t>
            </a:r>
          </a:p>
          <a:p>
            <a:r>
              <a:rPr lang="sv-SE" sz="1200" kern="1200" dirty="0">
                <a:solidFill>
                  <a:schemeClr val="tx1"/>
                </a:solidFill>
                <a:effectLst/>
                <a:latin typeface="+mn-lt"/>
                <a:ea typeface="+mn-ea"/>
                <a:cs typeface="+mn-cs"/>
              </a:rPr>
              <a:t>Hinduer vill alltså inte återfödas, man fruktar återfödelsen. Man ser det som att man är ensam i </a:t>
            </a:r>
            <a:r>
              <a:rPr lang="sv-SE" sz="1200" kern="1200" dirty="0" err="1">
                <a:solidFill>
                  <a:schemeClr val="tx1"/>
                </a:solidFill>
                <a:effectLst/>
                <a:latin typeface="+mn-lt"/>
                <a:ea typeface="+mn-ea"/>
                <a:cs typeface="+mn-cs"/>
              </a:rPr>
              <a:t>samsaras</a:t>
            </a:r>
            <a:r>
              <a:rPr lang="sv-SE" sz="1200" kern="1200" dirty="0">
                <a:solidFill>
                  <a:schemeClr val="tx1"/>
                </a:solidFill>
                <a:effectLst/>
                <a:latin typeface="+mn-lt"/>
                <a:ea typeface="+mn-ea"/>
                <a:cs typeface="+mn-cs"/>
              </a:rPr>
              <a:t> eviga kretslopp. Trösten ligger i att man vet att det kan brytas. Människan sitter också fast i en falsk syn på livet. Detta liv som vi lever som består av det konkreta och materiella är bara en illusion (</a:t>
            </a:r>
            <a:r>
              <a:rPr lang="sv-SE" sz="1200" i="1" kern="1200" dirty="0">
                <a:solidFill>
                  <a:schemeClr val="tx1"/>
                </a:solidFill>
                <a:effectLst/>
                <a:latin typeface="+mn-lt"/>
                <a:ea typeface="+mn-ea"/>
                <a:cs typeface="+mn-cs"/>
              </a:rPr>
              <a:t>Maya</a:t>
            </a:r>
            <a:r>
              <a:rPr lang="sv-SE" sz="1200" kern="1200" dirty="0">
                <a:solidFill>
                  <a:schemeClr val="tx1"/>
                </a:solidFill>
                <a:effectLst/>
                <a:latin typeface="+mn-lt"/>
                <a:ea typeface="+mn-ea"/>
                <a:cs typeface="+mn-cs"/>
              </a:rPr>
              <a:t>). Maya gör att vi inte ser sanningen, det är en hinna/slöja som hindrar människan från att se samhörighet med det gudomliga och att atman är en del av Brahman.</a:t>
            </a:r>
          </a:p>
          <a:p>
            <a:r>
              <a:rPr lang="sv-SE" sz="1200" kern="1200" dirty="0">
                <a:solidFill>
                  <a:schemeClr val="tx1"/>
                </a:solidFill>
                <a:effectLst/>
                <a:latin typeface="+mn-lt"/>
                <a:ea typeface="+mn-ea"/>
                <a:cs typeface="+mn-cs"/>
              </a:rPr>
              <a:t>Brahman kan tyckas avlägsen och svår att närma sig. Där kommer alla gudarna och gudinnorna in. Det finns över 330 miljoner gudar och gudinnor i hinduismen och de representerar alla de olika egenskaper som Brahman som helhet rymmer. De är olika sidor av världssjälen. En hindu väljer en del av Brahman som passar bäst för just det tillfälle där han eller hon befinner sig för tillfället. Det varierar under livets gång. Flera gudar är så kallade </a:t>
            </a:r>
            <a:r>
              <a:rPr lang="sv-SE" sz="1200" kern="1200" dirty="0" err="1">
                <a:solidFill>
                  <a:schemeClr val="tx1"/>
                </a:solidFill>
                <a:effectLst/>
                <a:latin typeface="+mn-lt"/>
                <a:ea typeface="+mn-ea"/>
                <a:cs typeface="+mn-cs"/>
              </a:rPr>
              <a:t>bygudar</a:t>
            </a:r>
            <a:r>
              <a:rPr lang="sv-SE" sz="1200" kern="1200" dirty="0">
                <a:solidFill>
                  <a:schemeClr val="tx1"/>
                </a:solidFill>
                <a:effectLst/>
                <a:latin typeface="+mn-lt"/>
                <a:ea typeface="+mn-ea"/>
                <a:cs typeface="+mn-cs"/>
              </a:rPr>
              <a:t>, lokala gudar och några är sådana som alla känner till. Hinduerna tillber och vördar gudarna flera gånger varje dag för utan gudarna skulle livet inte fungera.</a:t>
            </a:r>
          </a:p>
          <a:p>
            <a:endParaRPr lang="sv-SE" dirty="0"/>
          </a:p>
        </p:txBody>
      </p:sp>
      <p:sp>
        <p:nvSpPr>
          <p:cNvPr id="4" name="Platshållare för bildnummer 3"/>
          <p:cNvSpPr>
            <a:spLocks noGrp="1"/>
          </p:cNvSpPr>
          <p:nvPr>
            <p:ph type="sldNum" sz="quarter" idx="10"/>
          </p:nvPr>
        </p:nvSpPr>
        <p:spPr/>
        <p:txBody>
          <a:bodyPr/>
          <a:lstStyle/>
          <a:p>
            <a:fld id="{BCBD1E96-57AB-49A4-B5C6-79BBA333C4EB}" type="slidenum">
              <a:rPr lang="sv-SE" smtClean="0"/>
              <a:t>9</a:t>
            </a:fld>
            <a:endParaRPr lang="sv-SE"/>
          </a:p>
        </p:txBody>
      </p:sp>
    </p:spTree>
    <p:extLst>
      <p:ext uri="{BB962C8B-B14F-4D97-AF65-F5344CB8AC3E}">
        <p14:creationId xmlns:p14="http://schemas.microsoft.com/office/powerpoint/2010/main" val="128353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lvl1pPr>
              <a:defRPr/>
            </a:lvl1pPr>
          </a:lstStyle>
          <a:p>
            <a:endParaRPr lang="en-US"/>
          </a:p>
        </p:txBody>
      </p:sp>
      <p:sp>
        <p:nvSpPr>
          <p:cNvPr id="5" name="Platshållare för sidfot 4"/>
          <p:cNvSpPr>
            <a:spLocks noGrp="1"/>
          </p:cNvSpPr>
          <p:nvPr>
            <p:ph type="ftr" sz="quarter" idx="11"/>
          </p:nvPr>
        </p:nvSpPr>
        <p:spPr/>
        <p:txBody>
          <a:bodyPr/>
          <a:lstStyle>
            <a:lvl1pPr>
              <a:defRPr/>
            </a:lvl1pPr>
          </a:lstStyle>
          <a:p>
            <a:endParaRPr lang="en-US"/>
          </a:p>
        </p:txBody>
      </p:sp>
      <p:sp>
        <p:nvSpPr>
          <p:cNvPr id="6" name="Platshållare för bildnummer 5"/>
          <p:cNvSpPr>
            <a:spLocks noGrp="1"/>
          </p:cNvSpPr>
          <p:nvPr>
            <p:ph type="sldNum" sz="quarter" idx="12"/>
          </p:nvPr>
        </p:nvSpPr>
        <p:spPr/>
        <p:txBody>
          <a:bodyPr/>
          <a:lstStyle>
            <a:lvl1pPr>
              <a:defRPr/>
            </a:lvl1pPr>
          </a:lstStyle>
          <a:p>
            <a:fld id="{2ED4FB13-A31F-46E5-B26B-5AAF2525772D}" type="slidenum">
              <a:rPr lang="en-US"/>
              <a:pPr/>
              <a:t>‹#›</a:t>
            </a:fld>
            <a:endParaRPr lang="en-US"/>
          </a:p>
        </p:txBody>
      </p:sp>
    </p:spTree>
    <p:extLst>
      <p:ext uri="{BB962C8B-B14F-4D97-AF65-F5344CB8AC3E}">
        <p14:creationId xmlns:p14="http://schemas.microsoft.com/office/powerpoint/2010/main" val="398446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en-US"/>
          </a:p>
        </p:txBody>
      </p:sp>
      <p:sp>
        <p:nvSpPr>
          <p:cNvPr id="5" name="Platshållare för sidfot 4"/>
          <p:cNvSpPr>
            <a:spLocks noGrp="1"/>
          </p:cNvSpPr>
          <p:nvPr>
            <p:ph type="ftr" sz="quarter" idx="11"/>
          </p:nvPr>
        </p:nvSpPr>
        <p:spPr/>
        <p:txBody>
          <a:bodyPr/>
          <a:lstStyle>
            <a:lvl1pPr>
              <a:defRPr/>
            </a:lvl1pPr>
          </a:lstStyle>
          <a:p>
            <a:endParaRPr lang="en-US"/>
          </a:p>
        </p:txBody>
      </p:sp>
      <p:sp>
        <p:nvSpPr>
          <p:cNvPr id="6" name="Platshållare för bildnummer 5"/>
          <p:cNvSpPr>
            <a:spLocks noGrp="1"/>
          </p:cNvSpPr>
          <p:nvPr>
            <p:ph type="sldNum" sz="quarter" idx="12"/>
          </p:nvPr>
        </p:nvSpPr>
        <p:spPr/>
        <p:txBody>
          <a:bodyPr/>
          <a:lstStyle>
            <a:lvl1pPr>
              <a:defRPr/>
            </a:lvl1pPr>
          </a:lstStyle>
          <a:p>
            <a:fld id="{7FE528A1-6D6B-4E54-8B85-AB767AB5E8D1}" type="slidenum">
              <a:rPr lang="en-US"/>
              <a:pPr/>
              <a:t>‹#›</a:t>
            </a:fld>
            <a:endParaRPr lang="en-US"/>
          </a:p>
        </p:txBody>
      </p:sp>
    </p:spTree>
    <p:extLst>
      <p:ext uri="{BB962C8B-B14F-4D97-AF65-F5344CB8AC3E}">
        <p14:creationId xmlns:p14="http://schemas.microsoft.com/office/powerpoint/2010/main" val="179892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en-US"/>
          </a:p>
        </p:txBody>
      </p:sp>
      <p:sp>
        <p:nvSpPr>
          <p:cNvPr id="5" name="Platshållare för sidfot 4"/>
          <p:cNvSpPr>
            <a:spLocks noGrp="1"/>
          </p:cNvSpPr>
          <p:nvPr>
            <p:ph type="ftr" sz="quarter" idx="11"/>
          </p:nvPr>
        </p:nvSpPr>
        <p:spPr/>
        <p:txBody>
          <a:bodyPr/>
          <a:lstStyle>
            <a:lvl1pPr>
              <a:defRPr/>
            </a:lvl1pPr>
          </a:lstStyle>
          <a:p>
            <a:endParaRPr lang="en-US"/>
          </a:p>
        </p:txBody>
      </p:sp>
      <p:sp>
        <p:nvSpPr>
          <p:cNvPr id="6" name="Platshållare för bildnummer 5"/>
          <p:cNvSpPr>
            <a:spLocks noGrp="1"/>
          </p:cNvSpPr>
          <p:nvPr>
            <p:ph type="sldNum" sz="quarter" idx="12"/>
          </p:nvPr>
        </p:nvSpPr>
        <p:spPr/>
        <p:txBody>
          <a:bodyPr/>
          <a:lstStyle>
            <a:lvl1pPr>
              <a:defRPr/>
            </a:lvl1pPr>
          </a:lstStyle>
          <a:p>
            <a:fld id="{94646990-62F6-42D0-B8AA-D0D999AC48B8}" type="slidenum">
              <a:rPr lang="en-US"/>
              <a:pPr/>
              <a:t>‹#›</a:t>
            </a:fld>
            <a:endParaRPr lang="en-US"/>
          </a:p>
        </p:txBody>
      </p:sp>
    </p:spTree>
    <p:extLst>
      <p:ext uri="{BB962C8B-B14F-4D97-AF65-F5344CB8AC3E}">
        <p14:creationId xmlns:p14="http://schemas.microsoft.com/office/powerpoint/2010/main" val="67613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en-US"/>
          </a:p>
        </p:txBody>
      </p:sp>
      <p:sp>
        <p:nvSpPr>
          <p:cNvPr id="5" name="Platshållare för sidfot 4"/>
          <p:cNvSpPr>
            <a:spLocks noGrp="1"/>
          </p:cNvSpPr>
          <p:nvPr>
            <p:ph type="ftr" sz="quarter" idx="11"/>
          </p:nvPr>
        </p:nvSpPr>
        <p:spPr/>
        <p:txBody>
          <a:bodyPr/>
          <a:lstStyle>
            <a:lvl1pPr>
              <a:defRPr/>
            </a:lvl1pPr>
          </a:lstStyle>
          <a:p>
            <a:endParaRPr lang="en-US"/>
          </a:p>
        </p:txBody>
      </p:sp>
      <p:sp>
        <p:nvSpPr>
          <p:cNvPr id="6" name="Platshållare för bildnummer 5"/>
          <p:cNvSpPr>
            <a:spLocks noGrp="1"/>
          </p:cNvSpPr>
          <p:nvPr>
            <p:ph type="sldNum" sz="quarter" idx="12"/>
          </p:nvPr>
        </p:nvSpPr>
        <p:spPr/>
        <p:txBody>
          <a:bodyPr/>
          <a:lstStyle>
            <a:lvl1pPr>
              <a:defRPr/>
            </a:lvl1pPr>
          </a:lstStyle>
          <a:p>
            <a:fld id="{6FD12650-A1C5-44ED-A256-9E5D81040B90}" type="slidenum">
              <a:rPr lang="en-US"/>
              <a:pPr/>
              <a:t>‹#›</a:t>
            </a:fld>
            <a:endParaRPr lang="en-US"/>
          </a:p>
        </p:txBody>
      </p:sp>
    </p:spTree>
    <p:extLst>
      <p:ext uri="{BB962C8B-B14F-4D97-AF65-F5344CB8AC3E}">
        <p14:creationId xmlns:p14="http://schemas.microsoft.com/office/powerpoint/2010/main" val="48969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lvl1pPr>
          </a:lstStyle>
          <a:p>
            <a:endParaRPr lang="en-US"/>
          </a:p>
        </p:txBody>
      </p:sp>
      <p:sp>
        <p:nvSpPr>
          <p:cNvPr id="5" name="Platshållare för sidfot 4"/>
          <p:cNvSpPr>
            <a:spLocks noGrp="1"/>
          </p:cNvSpPr>
          <p:nvPr>
            <p:ph type="ftr" sz="quarter" idx="11"/>
          </p:nvPr>
        </p:nvSpPr>
        <p:spPr/>
        <p:txBody>
          <a:bodyPr/>
          <a:lstStyle>
            <a:lvl1pPr>
              <a:defRPr/>
            </a:lvl1pPr>
          </a:lstStyle>
          <a:p>
            <a:endParaRPr lang="en-US"/>
          </a:p>
        </p:txBody>
      </p:sp>
      <p:sp>
        <p:nvSpPr>
          <p:cNvPr id="6" name="Platshållare för bildnummer 5"/>
          <p:cNvSpPr>
            <a:spLocks noGrp="1"/>
          </p:cNvSpPr>
          <p:nvPr>
            <p:ph type="sldNum" sz="quarter" idx="12"/>
          </p:nvPr>
        </p:nvSpPr>
        <p:spPr/>
        <p:txBody>
          <a:bodyPr/>
          <a:lstStyle>
            <a:lvl1pPr>
              <a:defRPr/>
            </a:lvl1pPr>
          </a:lstStyle>
          <a:p>
            <a:fld id="{5A48E586-9307-4A08-8671-AFE65C6E3A3A}" type="slidenum">
              <a:rPr lang="en-US"/>
              <a:pPr/>
              <a:t>‹#›</a:t>
            </a:fld>
            <a:endParaRPr lang="en-US"/>
          </a:p>
        </p:txBody>
      </p:sp>
    </p:spTree>
    <p:extLst>
      <p:ext uri="{BB962C8B-B14F-4D97-AF65-F5344CB8AC3E}">
        <p14:creationId xmlns:p14="http://schemas.microsoft.com/office/powerpoint/2010/main" val="113635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en-US"/>
          </a:p>
        </p:txBody>
      </p:sp>
      <p:sp>
        <p:nvSpPr>
          <p:cNvPr id="6" name="Platshållare för sidfot 5"/>
          <p:cNvSpPr>
            <a:spLocks noGrp="1"/>
          </p:cNvSpPr>
          <p:nvPr>
            <p:ph type="ftr" sz="quarter" idx="11"/>
          </p:nvPr>
        </p:nvSpPr>
        <p:spPr/>
        <p:txBody>
          <a:bodyPr/>
          <a:lstStyle>
            <a:lvl1pPr>
              <a:defRPr/>
            </a:lvl1pPr>
          </a:lstStyle>
          <a:p>
            <a:endParaRPr lang="en-US"/>
          </a:p>
        </p:txBody>
      </p:sp>
      <p:sp>
        <p:nvSpPr>
          <p:cNvPr id="7" name="Platshållare för bildnummer 6"/>
          <p:cNvSpPr>
            <a:spLocks noGrp="1"/>
          </p:cNvSpPr>
          <p:nvPr>
            <p:ph type="sldNum" sz="quarter" idx="12"/>
          </p:nvPr>
        </p:nvSpPr>
        <p:spPr/>
        <p:txBody>
          <a:bodyPr/>
          <a:lstStyle>
            <a:lvl1pPr>
              <a:defRPr/>
            </a:lvl1pPr>
          </a:lstStyle>
          <a:p>
            <a:fld id="{37958F92-F043-4926-A429-F1C6933CF701}" type="slidenum">
              <a:rPr lang="en-US"/>
              <a:pPr/>
              <a:t>‹#›</a:t>
            </a:fld>
            <a:endParaRPr lang="en-US"/>
          </a:p>
        </p:txBody>
      </p:sp>
    </p:spTree>
    <p:extLst>
      <p:ext uri="{BB962C8B-B14F-4D97-AF65-F5344CB8AC3E}">
        <p14:creationId xmlns:p14="http://schemas.microsoft.com/office/powerpoint/2010/main" val="281909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en-US"/>
          </a:p>
        </p:txBody>
      </p:sp>
      <p:sp>
        <p:nvSpPr>
          <p:cNvPr id="8" name="Platshållare för sidfot 7"/>
          <p:cNvSpPr>
            <a:spLocks noGrp="1"/>
          </p:cNvSpPr>
          <p:nvPr>
            <p:ph type="ftr" sz="quarter" idx="11"/>
          </p:nvPr>
        </p:nvSpPr>
        <p:spPr/>
        <p:txBody>
          <a:bodyPr/>
          <a:lstStyle>
            <a:lvl1pPr>
              <a:defRPr/>
            </a:lvl1pPr>
          </a:lstStyle>
          <a:p>
            <a:endParaRPr lang="en-US"/>
          </a:p>
        </p:txBody>
      </p:sp>
      <p:sp>
        <p:nvSpPr>
          <p:cNvPr id="9" name="Platshållare för bildnummer 8"/>
          <p:cNvSpPr>
            <a:spLocks noGrp="1"/>
          </p:cNvSpPr>
          <p:nvPr>
            <p:ph type="sldNum" sz="quarter" idx="12"/>
          </p:nvPr>
        </p:nvSpPr>
        <p:spPr/>
        <p:txBody>
          <a:bodyPr/>
          <a:lstStyle>
            <a:lvl1pPr>
              <a:defRPr/>
            </a:lvl1pPr>
          </a:lstStyle>
          <a:p>
            <a:fld id="{1ED29B77-9155-4DDA-8746-46445D521583}" type="slidenum">
              <a:rPr lang="en-US"/>
              <a:pPr/>
              <a:t>‹#›</a:t>
            </a:fld>
            <a:endParaRPr lang="en-US"/>
          </a:p>
        </p:txBody>
      </p:sp>
    </p:spTree>
    <p:extLst>
      <p:ext uri="{BB962C8B-B14F-4D97-AF65-F5344CB8AC3E}">
        <p14:creationId xmlns:p14="http://schemas.microsoft.com/office/powerpoint/2010/main" val="37698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en-US"/>
          </a:p>
        </p:txBody>
      </p:sp>
      <p:sp>
        <p:nvSpPr>
          <p:cNvPr id="4" name="Platshållare för sidfot 3"/>
          <p:cNvSpPr>
            <a:spLocks noGrp="1"/>
          </p:cNvSpPr>
          <p:nvPr>
            <p:ph type="ftr" sz="quarter" idx="11"/>
          </p:nvPr>
        </p:nvSpPr>
        <p:spPr/>
        <p:txBody>
          <a:bodyPr/>
          <a:lstStyle>
            <a:lvl1pPr>
              <a:defRPr/>
            </a:lvl1pPr>
          </a:lstStyle>
          <a:p>
            <a:endParaRPr lang="en-US"/>
          </a:p>
        </p:txBody>
      </p:sp>
      <p:sp>
        <p:nvSpPr>
          <p:cNvPr id="5" name="Platshållare för bildnummer 4"/>
          <p:cNvSpPr>
            <a:spLocks noGrp="1"/>
          </p:cNvSpPr>
          <p:nvPr>
            <p:ph type="sldNum" sz="quarter" idx="12"/>
          </p:nvPr>
        </p:nvSpPr>
        <p:spPr/>
        <p:txBody>
          <a:bodyPr/>
          <a:lstStyle>
            <a:lvl1pPr>
              <a:defRPr/>
            </a:lvl1pPr>
          </a:lstStyle>
          <a:p>
            <a:fld id="{B3088E74-77CF-4AFC-9207-C2692FBFEBC8}" type="slidenum">
              <a:rPr lang="en-US"/>
              <a:pPr/>
              <a:t>‹#›</a:t>
            </a:fld>
            <a:endParaRPr lang="en-US"/>
          </a:p>
        </p:txBody>
      </p:sp>
    </p:spTree>
    <p:extLst>
      <p:ext uri="{BB962C8B-B14F-4D97-AF65-F5344CB8AC3E}">
        <p14:creationId xmlns:p14="http://schemas.microsoft.com/office/powerpoint/2010/main" val="344995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en-US"/>
          </a:p>
        </p:txBody>
      </p:sp>
      <p:sp>
        <p:nvSpPr>
          <p:cNvPr id="3" name="Platshållare för sidfot 2"/>
          <p:cNvSpPr>
            <a:spLocks noGrp="1"/>
          </p:cNvSpPr>
          <p:nvPr>
            <p:ph type="ftr" sz="quarter" idx="11"/>
          </p:nvPr>
        </p:nvSpPr>
        <p:spPr/>
        <p:txBody>
          <a:bodyPr/>
          <a:lstStyle>
            <a:lvl1pPr>
              <a:defRPr/>
            </a:lvl1pPr>
          </a:lstStyle>
          <a:p>
            <a:endParaRPr lang="en-US"/>
          </a:p>
        </p:txBody>
      </p:sp>
      <p:sp>
        <p:nvSpPr>
          <p:cNvPr id="4" name="Platshållare för bildnummer 3"/>
          <p:cNvSpPr>
            <a:spLocks noGrp="1"/>
          </p:cNvSpPr>
          <p:nvPr>
            <p:ph type="sldNum" sz="quarter" idx="12"/>
          </p:nvPr>
        </p:nvSpPr>
        <p:spPr/>
        <p:txBody>
          <a:bodyPr/>
          <a:lstStyle>
            <a:lvl1pPr>
              <a:defRPr/>
            </a:lvl1pPr>
          </a:lstStyle>
          <a:p>
            <a:fld id="{9DF4C64D-D736-4EB5-8977-B78AE8A75984}" type="slidenum">
              <a:rPr lang="en-US"/>
              <a:pPr/>
              <a:t>‹#›</a:t>
            </a:fld>
            <a:endParaRPr lang="en-US"/>
          </a:p>
        </p:txBody>
      </p:sp>
    </p:spTree>
    <p:extLst>
      <p:ext uri="{BB962C8B-B14F-4D97-AF65-F5344CB8AC3E}">
        <p14:creationId xmlns:p14="http://schemas.microsoft.com/office/powerpoint/2010/main" val="241741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lvl1pPr>
              <a:defRPr/>
            </a:lvl1pPr>
          </a:lstStyle>
          <a:p>
            <a:endParaRPr lang="en-US"/>
          </a:p>
        </p:txBody>
      </p:sp>
      <p:sp>
        <p:nvSpPr>
          <p:cNvPr id="6" name="Platshållare för sidfot 5"/>
          <p:cNvSpPr>
            <a:spLocks noGrp="1"/>
          </p:cNvSpPr>
          <p:nvPr>
            <p:ph type="ftr" sz="quarter" idx="11"/>
          </p:nvPr>
        </p:nvSpPr>
        <p:spPr/>
        <p:txBody>
          <a:bodyPr/>
          <a:lstStyle>
            <a:lvl1pPr>
              <a:defRPr/>
            </a:lvl1pPr>
          </a:lstStyle>
          <a:p>
            <a:endParaRPr lang="en-US"/>
          </a:p>
        </p:txBody>
      </p:sp>
      <p:sp>
        <p:nvSpPr>
          <p:cNvPr id="7" name="Platshållare för bildnummer 6"/>
          <p:cNvSpPr>
            <a:spLocks noGrp="1"/>
          </p:cNvSpPr>
          <p:nvPr>
            <p:ph type="sldNum" sz="quarter" idx="12"/>
          </p:nvPr>
        </p:nvSpPr>
        <p:spPr/>
        <p:txBody>
          <a:bodyPr/>
          <a:lstStyle>
            <a:lvl1pPr>
              <a:defRPr/>
            </a:lvl1pPr>
          </a:lstStyle>
          <a:p>
            <a:fld id="{C8C51568-90A4-493E-AEE0-FC437A5B201C}" type="slidenum">
              <a:rPr lang="en-US"/>
              <a:pPr/>
              <a:t>‹#›</a:t>
            </a:fld>
            <a:endParaRPr lang="en-US"/>
          </a:p>
        </p:txBody>
      </p:sp>
    </p:spTree>
    <p:extLst>
      <p:ext uri="{BB962C8B-B14F-4D97-AF65-F5344CB8AC3E}">
        <p14:creationId xmlns:p14="http://schemas.microsoft.com/office/powerpoint/2010/main" val="107045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lvl1pPr>
              <a:defRPr/>
            </a:lvl1pPr>
          </a:lstStyle>
          <a:p>
            <a:endParaRPr lang="en-US"/>
          </a:p>
        </p:txBody>
      </p:sp>
      <p:sp>
        <p:nvSpPr>
          <p:cNvPr id="6" name="Platshållare för sidfot 5"/>
          <p:cNvSpPr>
            <a:spLocks noGrp="1"/>
          </p:cNvSpPr>
          <p:nvPr>
            <p:ph type="ftr" sz="quarter" idx="11"/>
          </p:nvPr>
        </p:nvSpPr>
        <p:spPr/>
        <p:txBody>
          <a:bodyPr/>
          <a:lstStyle>
            <a:lvl1pPr>
              <a:defRPr/>
            </a:lvl1pPr>
          </a:lstStyle>
          <a:p>
            <a:endParaRPr lang="en-US"/>
          </a:p>
        </p:txBody>
      </p:sp>
      <p:sp>
        <p:nvSpPr>
          <p:cNvPr id="7" name="Platshållare för bildnummer 6"/>
          <p:cNvSpPr>
            <a:spLocks noGrp="1"/>
          </p:cNvSpPr>
          <p:nvPr>
            <p:ph type="sldNum" sz="quarter" idx="12"/>
          </p:nvPr>
        </p:nvSpPr>
        <p:spPr/>
        <p:txBody>
          <a:bodyPr/>
          <a:lstStyle>
            <a:lvl1pPr>
              <a:defRPr/>
            </a:lvl1pPr>
          </a:lstStyle>
          <a:p>
            <a:fld id="{3856F20B-C0D9-4A83-B544-54DEC0B36BCA}" type="slidenum">
              <a:rPr lang="en-US"/>
              <a:pPr/>
              <a:t>‹#›</a:t>
            </a:fld>
            <a:endParaRPr lang="en-US"/>
          </a:p>
        </p:txBody>
      </p:sp>
    </p:spTree>
    <p:extLst>
      <p:ext uri="{BB962C8B-B14F-4D97-AF65-F5344CB8AC3E}">
        <p14:creationId xmlns:p14="http://schemas.microsoft.com/office/powerpoint/2010/main" val="27609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bakgr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20C520-22BF-42E7-8A86-5554038275C7}" type="slidenum">
              <a:rPr lang="en-US"/>
              <a:pPr/>
              <a:t>‹#›</a:t>
            </a:fld>
            <a:endParaRPr lang="en-US"/>
          </a:p>
        </p:txBody>
      </p:sp>
      <p:pic>
        <p:nvPicPr>
          <p:cNvPr id="1031" name="Picture 7" descr="logo-arland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863" y="233363"/>
            <a:ext cx="33337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ick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500" y="5953125"/>
            <a:ext cx="809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ogo-sigtuna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38" y="5903913"/>
            <a:ext cx="84772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f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86775" y="5768975"/>
            <a:ext cx="615950" cy="10350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logo-arl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3363"/>
            <a:ext cx="33337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resultat för hinduism vishnu" title="Hindu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348880"/>
            <a:ext cx="4370070" cy="327755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br>
              <a:rPr lang="sv-SE" dirty="0"/>
            </a:br>
            <a:br>
              <a:rPr lang="sv-SE" dirty="0"/>
            </a:br>
            <a:br>
              <a:rPr lang="sv-SE" dirty="0"/>
            </a:br>
            <a:r>
              <a:rPr lang="sv-SE" dirty="0"/>
              <a:t>Hinduism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196752"/>
            <a:ext cx="7772400" cy="1470025"/>
          </a:xfrm>
        </p:spPr>
        <p:txBody>
          <a:bodyPr/>
          <a:lstStyle/>
          <a:p>
            <a:r>
              <a:rPr lang="sv-SE" dirty="0"/>
              <a:t>Gudar</a:t>
            </a:r>
          </a:p>
        </p:txBody>
      </p:sp>
      <p:sp>
        <p:nvSpPr>
          <p:cNvPr id="3" name="Underrubrik 2"/>
          <p:cNvSpPr>
            <a:spLocks noGrp="1"/>
          </p:cNvSpPr>
          <p:nvPr>
            <p:ph type="subTitle" idx="1"/>
          </p:nvPr>
        </p:nvSpPr>
        <p:spPr>
          <a:xfrm>
            <a:off x="1371600" y="2420888"/>
            <a:ext cx="6400800" cy="3384376"/>
          </a:xfrm>
        </p:spPr>
        <p:txBody>
          <a:bodyPr/>
          <a:lstStyle/>
          <a:p>
            <a:pPr marL="342900" indent="-342900" algn="l">
              <a:buFont typeface="Arial" panose="020B0604020202020204" pitchFamily="34" charset="0"/>
              <a:buChar char="•"/>
            </a:pPr>
            <a:r>
              <a:rPr lang="sv-SE" sz="2400" dirty="0"/>
              <a:t>Oändligt antal gudar, varje by har sin Gud</a:t>
            </a:r>
          </a:p>
          <a:p>
            <a:pPr marL="342900" indent="-342900" algn="l">
              <a:buFont typeface="Arial" panose="020B0604020202020204" pitchFamily="34" charset="0"/>
              <a:buChar char="•"/>
            </a:pPr>
            <a:r>
              <a:rPr lang="sv-SE" sz="2400" dirty="0"/>
              <a:t>Tempelkult</a:t>
            </a:r>
          </a:p>
          <a:p>
            <a:pPr marL="342900" indent="-342900" algn="l">
              <a:buFont typeface="Arial" panose="020B0604020202020204" pitchFamily="34" charset="0"/>
              <a:buChar char="•"/>
            </a:pPr>
            <a:r>
              <a:rPr lang="sv-SE" sz="2400" dirty="0"/>
              <a:t>Präster tvättar guden, frukost, rökelse, tillbedjan, måltider, promenad säng. Detta är en form av tillbedjan och dyrkan</a:t>
            </a:r>
          </a:p>
          <a:p>
            <a:pPr marL="342900" indent="-342900" algn="l">
              <a:buFont typeface="Arial" panose="020B0604020202020204" pitchFamily="34" charset="0"/>
              <a:buChar char="•"/>
            </a:pPr>
            <a:r>
              <a:rPr lang="sv-SE" sz="2400" dirty="0"/>
              <a:t>Monoteism – Polyteism – Panteism – Ateism</a:t>
            </a:r>
          </a:p>
          <a:p>
            <a:pPr marL="342900" indent="-342900" algn="l">
              <a:buFont typeface="Arial" panose="020B0604020202020204" pitchFamily="34" charset="0"/>
              <a:buChar char="•"/>
            </a:pPr>
            <a:r>
              <a:rPr lang="sv-SE" sz="2400" dirty="0"/>
              <a:t>Kan vara alla dessa former…varför?</a:t>
            </a:r>
          </a:p>
          <a:p>
            <a:pPr marL="457200" indent="-457200" algn="l">
              <a:buFont typeface="Arial" panose="020B0604020202020204" pitchFamily="34" charset="0"/>
              <a:buChar char="•"/>
            </a:pPr>
            <a:endParaRPr lang="sv-SE" dirty="0"/>
          </a:p>
        </p:txBody>
      </p:sp>
    </p:spTree>
    <p:extLst>
      <p:ext uri="{BB962C8B-B14F-4D97-AF65-F5344CB8AC3E}">
        <p14:creationId xmlns:p14="http://schemas.microsoft.com/office/powerpoint/2010/main" val="92073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68760"/>
            <a:ext cx="7772400" cy="1470025"/>
          </a:xfrm>
        </p:spPr>
        <p:txBody>
          <a:bodyPr/>
          <a:lstStyle/>
          <a:p>
            <a:r>
              <a:rPr lang="sv-SE" dirty="0"/>
              <a:t>Gudar</a:t>
            </a:r>
          </a:p>
        </p:txBody>
      </p:sp>
      <p:sp>
        <p:nvSpPr>
          <p:cNvPr id="3" name="Underrubrik 2"/>
          <p:cNvSpPr>
            <a:spLocks noGrp="1"/>
          </p:cNvSpPr>
          <p:nvPr>
            <p:ph type="subTitle" idx="1"/>
          </p:nvPr>
        </p:nvSpPr>
        <p:spPr>
          <a:xfrm>
            <a:off x="1371600" y="2492896"/>
            <a:ext cx="6400800" cy="3384376"/>
          </a:xfrm>
        </p:spPr>
        <p:txBody>
          <a:bodyPr/>
          <a:lstStyle/>
          <a:p>
            <a:pPr marL="457200" indent="-457200" algn="l">
              <a:buFont typeface="Arial" panose="020B0604020202020204" pitchFamily="34" charset="0"/>
              <a:buChar char="•"/>
            </a:pPr>
            <a:r>
              <a:rPr lang="sv-SE" sz="2400" dirty="0" err="1"/>
              <a:t>Brahma</a:t>
            </a:r>
            <a:endParaRPr lang="sv-SE" sz="2400" dirty="0"/>
          </a:p>
          <a:p>
            <a:pPr marL="457200" indent="-457200" algn="l">
              <a:buFont typeface="Arial" panose="020B0604020202020204" pitchFamily="34" charset="0"/>
              <a:buChar char="•"/>
            </a:pPr>
            <a:endParaRPr lang="sv-SE" sz="2400" dirty="0"/>
          </a:p>
          <a:p>
            <a:pPr marL="457200" indent="-457200" algn="l">
              <a:buFont typeface="Arial" panose="020B0604020202020204" pitchFamily="34" charset="0"/>
              <a:buChar char="•"/>
            </a:pPr>
            <a:r>
              <a:rPr lang="sv-SE" sz="2400" dirty="0" err="1"/>
              <a:t>Vishnu</a:t>
            </a:r>
            <a:endParaRPr lang="sv-SE" sz="2400" dirty="0"/>
          </a:p>
          <a:p>
            <a:pPr marL="457200" indent="-457200" algn="l">
              <a:buFont typeface="Arial" panose="020B0604020202020204" pitchFamily="34" charset="0"/>
              <a:buChar char="•"/>
            </a:pPr>
            <a:endParaRPr lang="sv-SE" sz="2400" dirty="0"/>
          </a:p>
          <a:p>
            <a:pPr marL="457200" indent="-457200" algn="l">
              <a:buFont typeface="Arial" panose="020B0604020202020204" pitchFamily="34" charset="0"/>
              <a:buChar char="•"/>
            </a:pPr>
            <a:r>
              <a:rPr lang="sv-SE" sz="2400" dirty="0"/>
              <a:t>Shiva</a:t>
            </a:r>
          </a:p>
          <a:p>
            <a:pPr marL="457200" indent="-457200" algn="l">
              <a:buFont typeface="Arial" panose="020B0604020202020204" pitchFamily="34" charset="0"/>
              <a:buChar char="•"/>
            </a:pPr>
            <a:endParaRPr lang="sv-SE" sz="2400" dirty="0"/>
          </a:p>
          <a:p>
            <a:pPr marL="457200" indent="-457200" algn="l">
              <a:buFont typeface="Arial" panose="020B0604020202020204" pitchFamily="34" charset="0"/>
              <a:buChar char="•"/>
            </a:pPr>
            <a:r>
              <a:rPr lang="sv-SE" sz="2400" dirty="0"/>
              <a:t>Gudarna funktioner – funktioner av vad? Diskutera och fundera i grupper!</a:t>
            </a:r>
          </a:p>
          <a:p>
            <a:pPr marL="457200" indent="-457200" algn="l">
              <a:buFont typeface="Arial" panose="020B0604020202020204" pitchFamily="34" charset="0"/>
              <a:buChar char="•"/>
            </a:pPr>
            <a:endParaRPr lang="sv-SE" dirty="0"/>
          </a:p>
        </p:txBody>
      </p:sp>
      <p:pic>
        <p:nvPicPr>
          <p:cNvPr id="3076" name="Picture 4" descr="Bildresultat för brahman hinduis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706958"/>
            <a:ext cx="27241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1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68760"/>
            <a:ext cx="7772400" cy="1470025"/>
          </a:xfrm>
        </p:spPr>
        <p:txBody>
          <a:bodyPr/>
          <a:lstStyle/>
          <a:p>
            <a:r>
              <a:rPr lang="sv-SE" dirty="0"/>
              <a:t>Heliga skrifter</a:t>
            </a:r>
          </a:p>
        </p:txBody>
      </p:sp>
      <p:sp>
        <p:nvSpPr>
          <p:cNvPr id="3" name="Underrubrik 2"/>
          <p:cNvSpPr>
            <a:spLocks noGrp="1"/>
          </p:cNvSpPr>
          <p:nvPr>
            <p:ph type="subTitle" idx="1"/>
          </p:nvPr>
        </p:nvSpPr>
        <p:spPr>
          <a:xfrm>
            <a:off x="0" y="2564904"/>
            <a:ext cx="9144000" cy="3240360"/>
          </a:xfrm>
        </p:spPr>
        <p:txBody>
          <a:bodyPr/>
          <a:lstStyle/>
          <a:p>
            <a:pPr marL="1120775" indent="-457200" algn="l">
              <a:buFont typeface="Arial" panose="020B0604020202020204" pitchFamily="34" charset="0"/>
              <a:buChar char="•"/>
            </a:pPr>
            <a:r>
              <a:rPr lang="en-US" dirty="0" err="1"/>
              <a:t>Vedatexterna</a:t>
            </a:r>
            <a:r>
              <a:rPr lang="en-US" dirty="0"/>
              <a:t> 1500-100fvt (Karma yoga)</a:t>
            </a:r>
            <a:br>
              <a:rPr lang="en-US" dirty="0"/>
            </a:br>
            <a:endParaRPr lang="en-US" dirty="0"/>
          </a:p>
          <a:p>
            <a:pPr marL="1120775" indent="-457200" algn="l">
              <a:buFont typeface="Arial" panose="020B0604020202020204" pitchFamily="34" charset="0"/>
              <a:buChar char="•"/>
            </a:pPr>
            <a:r>
              <a:rPr lang="en-US" dirty="0" err="1"/>
              <a:t>Upanishaderna</a:t>
            </a:r>
            <a:r>
              <a:rPr lang="en-US" dirty="0"/>
              <a:t> 1000-0fvt (Jnana yoga)</a:t>
            </a:r>
            <a:br>
              <a:rPr lang="en-US" dirty="0"/>
            </a:br>
            <a:endParaRPr lang="en-US" dirty="0"/>
          </a:p>
          <a:p>
            <a:pPr marL="1120775" indent="-457200" algn="l">
              <a:buFont typeface="Arial" panose="020B0604020202020204" pitchFamily="34" charset="0"/>
              <a:buChar char="•"/>
            </a:pPr>
            <a:r>
              <a:rPr lang="en-US" dirty="0" err="1"/>
              <a:t>Bhagavadgita</a:t>
            </a:r>
            <a:r>
              <a:rPr lang="en-US" dirty="0"/>
              <a:t> ca 0 (</a:t>
            </a:r>
            <a:r>
              <a:rPr lang="en-US" dirty="0" err="1"/>
              <a:t>Bahkti</a:t>
            </a:r>
            <a:r>
              <a:rPr lang="en-US" dirty="0"/>
              <a:t> yoga)</a:t>
            </a:r>
          </a:p>
          <a:p>
            <a:endParaRPr lang="sv-SE" dirty="0"/>
          </a:p>
        </p:txBody>
      </p:sp>
      <p:pic>
        <p:nvPicPr>
          <p:cNvPr id="5122" name="Picture 2" descr="Bildresultat för hinduism mahabhar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0835">
            <a:off x="6370946" y="604899"/>
            <a:ext cx="2302785" cy="153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31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Människosyn och jämställdhet</a:t>
            </a:r>
          </a:p>
        </p:txBody>
      </p:sp>
      <p:sp>
        <p:nvSpPr>
          <p:cNvPr id="3" name="Underrubrik 2"/>
          <p:cNvSpPr>
            <a:spLocks noGrp="1"/>
          </p:cNvSpPr>
          <p:nvPr>
            <p:ph type="subTitle" idx="1"/>
          </p:nvPr>
        </p:nvSpPr>
        <p:spPr/>
        <p:txBody>
          <a:bodyPr/>
          <a:lstStyle/>
          <a:p>
            <a:pPr marL="457200" indent="-457200" algn="l">
              <a:buFont typeface="Arial" panose="020B0604020202020204" pitchFamily="34" charset="0"/>
              <a:buChar char="•"/>
            </a:pPr>
            <a:r>
              <a:rPr lang="sv-SE" dirty="0" err="1"/>
              <a:t>Samsara</a:t>
            </a:r>
            <a:endParaRPr lang="sv-SE" dirty="0"/>
          </a:p>
          <a:p>
            <a:pPr marL="457200" indent="-457200" algn="l">
              <a:buFont typeface="Arial" panose="020B0604020202020204" pitchFamily="34" charset="0"/>
              <a:buChar char="•"/>
            </a:pPr>
            <a:r>
              <a:rPr lang="sv-SE" dirty="0"/>
              <a:t>Karma</a:t>
            </a:r>
          </a:p>
          <a:p>
            <a:pPr marL="457200" indent="-457200" algn="l">
              <a:buFont typeface="Arial" panose="020B0604020202020204" pitchFamily="34" charset="0"/>
              <a:buChar char="•"/>
            </a:pPr>
            <a:r>
              <a:rPr lang="sv-SE" dirty="0"/>
              <a:t>Dharma</a:t>
            </a:r>
          </a:p>
        </p:txBody>
      </p:sp>
    </p:spTree>
    <p:extLst>
      <p:ext uri="{BB962C8B-B14F-4D97-AF65-F5344CB8AC3E}">
        <p14:creationId xmlns:p14="http://schemas.microsoft.com/office/powerpoint/2010/main" val="346447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Hinduer i Sverige</a:t>
            </a:r>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414328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hinduism ganesha"/>
          <p:cNvPicPr>
            <a:picLocks noChangeAspect="1" noChangeArrowheads="1"/>
          </p:cNvPicPr>
          <p:nvPr/>
        </p:nvPicPr>
        <p:blipFill>
          <a:blip r:embed="rId3">
            <a:extLst>
              <a:ext uri="{BEBA8EAE-BF5A-486C-A8C5-ECC9F3942E4B}">
                <a14:imgProps xmlns:a14="http://schemas.microsoft.com/office/drawing/2010/main">
                  <a14:imgLayer r:embed="rId4">
                    <a14:imgEffect>
                      <a14:saturation sat="131000"/>
                    </a14:imgEffect>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5197161" y="980728"/>
            <a:ext cx="3261039" cy="4439345"/>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ctrTitle"/>
          </p:nvPr>
        </p:nvSpPr>
        <p:spPr/>
        <p:txBody>
          <a:bodyPr/>
          <a:lstStyle/>
          <a:p>
            <a:r>
              <a:rPr lang="sv-SE" dirty="0"/>
              <a:t>Vad kan ni om </a:t>
            </a:r>
            <a:r>
              <a:rPr lang="sv-SE" dirty="0">
                <a:solidFill>
                  <a:schemeClr val="tx1"/>
                </a:solidFill>
              </a:rPr>
              <a:t>hinduismen?</a:t>
            </a:r>
          </a:p>
        </p:txBody>
      </p:sp>
      <p:sp>
        <p:nvSpPr>
          <p:cNvPr id="3" name="Underrubrik 2"/>
          <p:cNvSpPr>
            <a:spLocks noGrp="1"/>
          </p:cNvSpPr>
          <p:nvPr>
            <p:ph type="subTitle" idx="1"/>
          </p:nvPr>
        </p:nvSpPr>
        <p:spPr>
          <a:xfrm>
            <a:off x="1217712" y="3893294"/>
            <a:ext cx="6400800" cy="876300"/>
          </a:xfrm>
        </p:spPr>
        <p:txBody>
          <a:bodyPr/>
          <a:lstStyle/>
          <a:p>
            <a:r>
              <a:rPr lang="sv-SE" dirty="0"/>
              <a:t>Prata med din bänkgranne, vad vet ni?</a:t>
            </a:r>
          </a:p>
        </p:txBody>
      </p:sp>
    </p:spTree>
    <p:extLst>
      <p:ext uri="{BB962C8B-B14F-4D97-AF65-F5344CB8AC3E}">
        <p14:creationId xmlns:p14="http://schemas.microsoft.com/office/powerpoint/2010/main" val="251981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93552" y="2127920"/>
            <a:ext cx="6400800" cy="3528392"/>
          </a:xfrm>
        </p:spPr>
        <p:txBody>
          <a:bodyPr/>
          <a:lstStyle/>
          <a:p>
            <a:pPr marL="631825" algn="l"/>
            <a:r>
              <a:rPr lang="en-US" sz="2400" dirty="0"/>
              <a:t>Brahman - </a:t>
            </a:r>
            <a:r>
              <a:rPr lang="en-US" sz="2400" dirty="0" err="1"/>
              <a:t>världssjälen</a:t>
            </a:r>
            <a:endParaRPr lang="en-US" sz="2400" dirty="0"/>
          </a:p>
          <a:p>
            <a:pPr marL="631825" algn="l"/>
            <a:r>
              <a:rPr lang="en-US" sz="2400" dirty="0"/>
              <a:t>Atman - </a:t>
            </a:r>
            <a:r>
              <a:rPr lang="en-US" sz="2400" dirty="0" err="1"/>
              <a:t>själen</a:t>
            </a:r>
            <a:endParaRPr lang="en-US" sz="2400" dirty="0"/>
          </a:p>
          <a:p>
            <a:pPr marL="631825" algn="l"/>
            <a:r>
              <a:rPr lang="en-US" sz="2400" dirty="0"/>
              <a:t>Maya - </a:t>
            </a:r>
            <a:r>
              <a:rPr lang="en-US" sz="2400" dirty="0" err="1"/>
              <a:t>slöja</a:t>
            </a:r>
            <a:endParaRPr lang="en-US" sz="2400" dirty="0"/>
          </a:p>
          <a:p>
            <a:pPr marL="631825" algn="l"/>
            <a:r>
              <a:rPr lang="en-US" sz="2400" dirty="0"/>
              <a:t>Samsara - </a:t>
            </a:r>
            <a:r>
              <a:rPr lang="en-US" sz="2400" dirty="0" err="1"/>
              <a:t>återfödelsens</a:t>
            </a:r>
            <a:r>
              <a:rPr lang="en-US" sz="2400" dirty="0"/>
              <a:t> </a:t>
            </a:r>
            <a:r>
              <a:rPr lang="en-US" sz="2400" dirty="0" err="1"/>
              <a:t>kedja</a:t>
            </a:r>
            <a:endParaRPr lang="en-US" sz="2400" dirty="0"/>
          </a:p>
          <a:p>
            <a:pPr marL="631825" algn="l"/>
            <a:r>
              <a:rPr lang="en-US" sz="2400" dirty="0"/>
              <a:t>Karma - </a:t>
            </a:r>
            <a:r>
              <a:rPr lang="en-US" sz="2400" dirty="0" err="1"/>
              <a:t>gärningar</a:t>
            </a:r>
            <a:r>
              <a:rPr lang="en-US" sz="2400" dirty="0"/>
              <a:t> </a:t>
            </a:r>
            <a:r>
              <a:rPr lang="en-US" sz="2400" dirty="0" err="1"/>
              <a:t>och</a:t>
            </a:r>
            <a:r>
              <a:rPr lang="en-US" sz="2400" dirty="0"/>
              <a:t> </a:t>
            </a:r>
            <a:r>
              <a:rPr lang="en-US" sz="2400" dirty="0" err="1"/>
              <a:t>dess</a:t>
            </a:r>
            <a:r>
              <a:rPr lang="en-US" sz="2400" dirty="0"/>
              <a:t> </a:t>
            </a:r>
            <a:r>
              <a:rPr lang="en-US" sz="2400" dirty="0" err="1"/>
              <a:t>följder</a:t>
            </a:r>
            <a:endParaRPr lang="en-US" sz="2400" dirty="0"/>
          </a:p>
          <a:p>
            <a:pPr marL="631825" algn="l"/>
            <a:r>
              <a:rPr lang="en-US" sz="2400" dirty="0"/>
              <a:t>Dharma - </a:t>
            </a:r>
            <a:r>
              <a:rPr lang="en-US" sz="2400" dirty="0" err="1"/>
              <a:t>plikt</a:t>
            </a:r>
            <a:endParaRPr lang="en-US" sz="2400" dirty="0"/>
          </a:p>
          <a:p>
            <a:pPr marL="631825" algn="l"/>
            <a:r>
              <a:rPr lang="en-US" sz="2400" dirty="0"/>
              <a:t>Moksha - </a:t>
            </a:r>
            <a:r>
              <a:rPr lang="en-US" sz="2400" dirty="0" err="1"/>
              <a:t>befrielse</a:t>
            </a:r>
            <a:r>
              <a:rPr lang="en-US" sz="2400" dirty="0"/>
              <a:t> </a:t>
            </a:r>
            <a:r>
              <a:rPr lang="en-US" sz="2400" dirty="0" err="1"/>
              <a:t>från</a:t>
            </a:r>
            <a:r>
              <a:rPr lang="en-US" sz="2400" dirty="0"/>
              <a:t> Samsara, </a:t>
            </a:r>
            <a:r>
              <a:rPr lang="en-US" sz="2400" dirty="0" err="1"/>
              <a:t>det</a:t>
            </a:r>
            <a:r>
              <a:rPr lang="en-US" sz="2400" dirty="0"/>
              <a:t> </a:t>
            </a:r>
            <a:r>
              <a:rPr lang="en-US" sz="2400" dirty="0" err="1"/>
              <a:t>yttesta</a:t>
            </a:r>
            <a:r>
              <a:rPr lang="en-US" sz="2400" dirty="0"/>
              <a:t> </a:t>
            </a:r>
            <a:r>
              <a:rPr lang="en-US" sz="2400" dirty="0" err="1"/>
              <a:t>målet</a:t>
            </a:r>
            <a:endParaRPr lang="en-US" sz="2400" dirty="0"/>
          </a:p>
          <a:p>
            <a:pPr marL="457200" indent="-457200" algn="l">
              <a:buFont typeface="Arial" panose="020B0604020202020204" pitchFamily="34" charset="0"/>
              <a:buChar char="•"/>
            </a:pPr>
            <a:endParaRPr lang="sv-SE" sz="2400" dirty="0"/>
          </a:p>
        </p:txBody>
      </p:sp>
      <p:sp>
        <p:nvSpPr>
          <p:cNvPr id="2" name="Rubrik 1"/>
          <p:cNvSpPr>
            <a:spLocks noGrp="1"/>
          </p:cNvSpPr>
          <p:nvPr>
            <p:ph type="ctrTitle"/>
          </p:nvPr>
        </p:nvSpPr>
        <p:spPr>
          <a:xfrm>
            <a:off x="685800" y="980728"/>
            <a:ext cx="7772400" cy="1470025"/>
          </a:xfrm>
        </p:spPr>
        <p:txBody>
          <a:bodyPr/>
          <a:lstStyle/>
          <a:p>
            <a:r>
              <a:rPr lang="sv-SE" dirty="0"/>
              <a:t>Ord</a:t>
            </a:r>
          </a:p>
        </p:txBody>
      </p:sp>
    </p:spTree>
    <p:extLst>
      <p:ext uri="{BB962C8B-B14F-4D97-AF65-F5344CB8AC3E}">
        <p14:creationId xmlns:p14="http://schemas.microsoft.com/office/powerpoint/2010/main" val="416751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0771" y="1212256"/>
            <a:ext cx="7772400" cy="1470025"/>
          </a:xfrm>
        </p:spPr>
        <p:txBody>
          <a:bodyPr/>
          <a:lstStyle/>
          <a:p>
            <a:r>
              <a:rPr lang="sv-SE" dirty="0"/>
              <a:t>Snabbfakta</a:t>
            </a:r>
          </a:p>
        </p:txBody>
      </p:sp>
      <p:sp>
        <p:nvSpPr>
          <p:cNvPr id="3" name="Underrubrik 2"/>
          <p:cNvSpPr>
            <a:spLocks noGrp="1"/>
          </p:cNvSpPr>
          <p:nvPr>
            <p:ph type="subTitle" idx="1"/>
          </p:nvPr>
        </p:nvSpPr>
        <p:spPr>
          <a:xfrm>
            <a:off x="1386571" y="2492897"/>
            <a:ext cx="6400800" cy="1656184"/>
          </a:xfrm>
        </p:spPr>
        <p:txBody>
          <a:bodyPr/>
          <a:lstStyle/>
          <a:p>
            <a:pPr marL="1120775" indent="-457200" algn="l">
              <a:buFont typeface="Arial" panose="020B0604020202020204" pitchFamily="34" charset="0"/>
              <a:buChar char="•"/>
            </a:pPr>
            <a:r>
              <a:rPr lang="en-US" sz="2400" dirty="0" err="1"/>
              <a:t>Världens</a:t>
            </a:r>
            <a:r>
              <a:rPr lang="en-US" sz="2400" dirty="0"/>
              <a:t> </a:t>
            </a:r>
            <a:r>
              <a:rPr lang="en-US" sz="2400" dirty="0" err="1"/>
              <a:t>tredje</a:t>
            </a:r>
            <a:r>
              <a:rPr lang="en-US" sz="2400" dirty="0"/>
              <a:t> </a:t>
            </a:r>
            <a:r>
              <a:rPr lang="en-US" sz="2400" dirty="0" err="1"/>
              <a:t>största</a:t>
            </a:r>
            <a:r>
              <a:rPr lang="en-US" sz="2400" dirty="0"/>
              <a:t> religion</a:t>
            </a:r>
          </a:p>
          <a:p>
            <a:pPr marL="1120775" indent="-457200" algn="l">
              <a:buFont typeface="Arial" panose="020B0604020202020204" pitchFamily="34" charset="0"/>
              <a:buChar char="•"/>
            </a:pPr>
            <a:r>
              <a:rPr lang="en-US" sz="2400" dirty="0"/>
              <a:t>Ca 700 </a:t>
            </a:r>
            <a:r>
              <a:rPr lang="en-US" sz="2400" dirty="0" err="1"/>
              <a:t>miljoner</a:t>
            </a:r>
            <a:r>
              <a:rPr lang="en-US" sz="2400" dirty="0"/>
              <a:t> </a:t>
            </a:r>
            <a:r>
              <a:rPr lang="en-US" sz="2400" dirty="0" err="1"/>
              <a:t>anhängare</a:t>
            </a:r>
            <a:endParaRPr lang="en-US" sz="2400" dirty="0"/>
          </a:p>
          <a:p>
            <a:pPr marL="1120775" indent="-457200" algn="l">
              <a:buFont typeface="Arial" panose="020B0604020202020204" pitchFamily="34" charset="0"/>
              <a:buChar char="•"/>
            </a:pPr>
            <a:r>
              <a:rPr lang="en-US" sz="2400" dirty="0"/>
              <a:t>10000-tal </a:t>
            </a:r>
            <a:r>
              <a:rPr lang="en-US" sz="2400" dirty="0" err="1"/>
              <a:t>anhängare</a:t>
            </a:r>
            <a:r>
              <a:rPr lang="en-US" sz="2400" dirty="0"/>
              <a:t> </a:t>
            </a:r>
            <a:r>
              <a:rPr lang="en-US" sz="2400" dirty="0" err="1"/>
              <a:t>i</a:t>
            </a:r>
            <a:r>
              <a:rPr lang="en-US" sz="2400" dirty="0"/>
              <a:t> </a:t>
            </a:r>
            <a:r>
              <a:rPr lang="en-US" sz="2400" dirty="0" err="1"/>
              <a:t>Sverige</a:t>
            </a:r>
            <a:endParaRPr lang="en-US" sz="2400" dirty="0"/>
          </a:p>
          <a:p>
            <a:endParaRPr lang="sv-SE" dirty="0"/>
          </a:p>
        </p:txBody>
      </p:sp>
      <p:pic>
        <p:nvPicPr>
          <p:cNvPr id="4" name="Picture 2" descr="Bildresultat för brahman hinduis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826" y="4145633"/>
            <a:ext cx="4730290" cy="176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7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68760"/>
            <a:ext cx="7772400" cy="1470025"/>
          </a:xfrm>
        </p:spPr>
        <p:txBody>
          <a:bodyPr/>
          <a:lstStyle/>
          <a:p>
            <a:r>
              <a:rPr lang="sv-SE" dirty="0"/>
              <a:t>Var finns hinduismen?</a:t>
            </a:r>
          </a:p>
        </p:txBody>
      </p:sp>
      <p:sp>
        <p:nvSpPr>
          <p:cNvPr id="3" name="Underrubrik 2"/>
          <p:cNvSpPr>
            <a:spLocks noGrp="1"/>
          </p:cNvSpPr>
          <p:nvPr>
            <p:ph type="subTitle" idx="1"/>
          </p:nvPr>
        </p:nvSpPr>
        <p:spPr/>
        <p:txBody>
          <a:bodyPr/>
          <a:lstStyle/>
          <a:p>
            <a:endParaRPr lang="sv-SE" dirty="0"/>
          </a:p>
        </p:txBody>
      </p:sp>
      <p:pic>
        <p:nvPicPr>
          <p:cNvPr id="4" name="Picture 4" descr="C:\Users\student\Desktop\Indien.jpg"/>
          <p:cNvPicPr>
            <a:picLocks noChangeAspect="1" noChangeArrowheads="1"/>
          </p:cNvPicPr>
          <p:nvPr/>
        </p:nvPicPr>
        <p:blipFill>
          <a:blip r:embed="rId3" cstate="print"/>
          <a:srcRect/>
          <a:stretch>
            <a:fillRect/>
          </a:stretch>
        </p:blipFill>
        <p:spPr bwMode="auto">
          <a:xfrm>
            <a:off x="2185035" y="2569845"/>
            <a:ext cx="4773930" cy="3068955"/>
          </a:xfrm>
          <a:prstGeom prst="rect">
            <a:avLst/>
          </a:prstGeom>
          <a:noFill/>
        </p:spPr>
      </p:pic>
    </p:spTree>
    <p:extLst>
      <p:ext uri="{BB962C8B-B14F-4D97-AF65-F5344CB8AC3E}">
        <p14:creationId xmlns:p14="http://schemas.microsoft.com/office/powerpoint/2010/main" val="93236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Historia</a:t>
            </a:r>
          </a:p>
        </p:txBody>
      </p:sp>
      <p:sp>
        <p:nvSpPr>
          <p:cNvPr id="3" name="Underrubrik 2"/>
          <p:cNvSpPr>
            <a:spLocks noGrp="1"/>
          </p:cNvSpPr>
          <p:nvPr>
            <p:ph type="subTitle" idx="1"/>
          </p:nvPr>
        </p:nvSpPr>
        <p:spPr/>
        <p:txBody>
          <a:bodyPr/>
          <a:lstStyle/>
          <a:p>
            <a:pPr marL="457200" indent="-457200" algn="l">
              <a:buFont typeface="Arial" panose="020B0604020202020204" pitchFamily="34" charset="0"/>
              <a:buChar char="•"/>
            </a:pPr>
            <a:r>
              <a:rPr lang="sv-SE" dirty="0"/>
              <a:t>5000 år</a:t>
            </a:r>
          </a:p>
          <a:p>
            <a:pPr marL="457200" indent="-457200" algn="l">
              <a:buFont typeface="Arial" panose="020B0604020202020204" pitchFamily="34" charset="0"/>
              <a:buChar char="•"/>
            </a:pPr>
            <a:r>
              <a:rPr lang="sv-SE" dirty="0"/>
              <a:t>Indusfolket</a:t>
            </a:r>
          </a:p>
          <a:p>
            <a:pPr marL="457200" indent="-457200" algn="l">
              <a:buFont typeface="Arial" panose="020B0604020202020204" pitchFamily="34" charset="0"/>
              <a:buChar char="•"/>
            </a:pPr>
            <a:r>
              <a:rPr lang="sv-SE" dirty="0"/>
              <a:t>Arierna</a:t>
            </a:r>
          </a:p>
        </p:txBody>
      </p:sp>
    </p:spTree>
    <p:extLst>
      <p:ext uri="{BB962C8B-B14F-4D97-AF65-F5344CB8AC3E}">
        <p14:creationId xmlns:p14="http://schemas.microsoft.com/office/powerpoint/2010/main" val="76799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Resultat</a:t>
            </a:r>
          </a:p>
        </p:txBody>
      </p:sp>
      <p:sp>
        <p:nvSpPr>
          <p:cNvPr id="3" name="Underrubrik 2"/>
          <p:cNvSpPr>
            <a:spLocks noGrp="1"/>
          </p:cNvSpPr>
          <p:nvPr>
            <p:ph type="subTitle" idx="1"/>
          </p:nvPr>
        </p:nvSpPr>
        <p:spPr/>
        <p:txBody>
          <a:bodyPr/>
          <a:lstStyle/>
          <a:p>
            <a:pPr marL="457200" indent="-457200" algn="l">
              <a:buFont typeface="Arial" panose="020B0604020202020204" pitchFamily="34" charset="0"/>
              <a:buChar char="•"/>
            </a:pPr>
            <a:r>
              <a:rPr lang="sv-SE" dirty="0"/>
              <a:t>Skriftspråk</a:t>
            </a:r>
          </a:p>
          <a:p>
            <a:pPr marL="457200" indent="-457200" algn="l">
              <a:buFont typeface="Arial" panose="020B0604020202020204" pitchFamily="34" charset="0"/>
              <a:buChar char="•"/>
            </a:pPr>
            <a:r>
              <a:rPr lang="sv-SE" dirty="0"/>
              <a:t>Offerkultur</a:t>
            </a:r>
          </a:p>
          <a:p>
            <a:pPr marL="457200" indent="-457200" algn="l">
              <a:buFont typeface="Arial" panose="020B0604020202020204" pitchFamily="34" charset="0"/>
              <a:buChar char="•"/>
            </a:pPr>
            <a:r>
              <a:rPr lang="sv-SE" dirty="0"/>
              <a:t>Klassystem</a:t>
            </a:r>
          </a:p>
        </p:txBody>
      </p:sp>
    </p:spTree>
    <p:extLst>
      <p:ext uri="{BB962C8B-B14F-4D97-AF65-F5344CB8AC3E}">
        <p14:creationId xmlns:p14="http://schemas.microsoft.com/office/powerpoint/2010/main" val="50654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68760"/>
            <a:ext cx="7772400" cy="1470025"/>
          </a:xfrm>
        </p:spPr>
        <p:txBody>
          <a:bodyPr/>
          <a:lstStyle/>
          <a:p>
            <a:r>
              <a:rPr lang="sv-SE" dirty="0"/>
              <a:t>Grunderna/Frälsningsvägar</a:t>
            </a:r>
          </a:p>
        </p:txBody>
      </p:sp>
      <p:sp>
        <p:nvSpPr>
          <p:cNvPr id="3" name="Underrubrik 2"/>
          <p:cNvSpPr>
            <a:spLocks noGrp="1"/>
          </p:cNvSpPr>
          <p:nvPr>
            <p:ph type="subTitle" idx="1"/>
          </p:nvPr>
        </p:nvSpPr>
        <p:spPr>
          <a:xfrm>
            <a:off x="1371600" y="2492896"/>
            <a:ext cx="6400800" cy="3168352"/>
          </a:xfrm>
        </p:spPr>
        <p:txBody>
          <a:bodyPr/>
          <a:lstStyle/>
          <a:p>
            <a:pPr marL="917575" indent="-285750" algn="l">
              <a:buFont typeface="Arial" panose="020B0604020202020204" pitchFamily="34" charset="0"/>
              <a:buChar char="•"/>
            </a:pPr>
            <a:endParaRPr lang="en-US" sz="1600" dirty="0"/>
          </a:p>
          <a:p>
            <a:pPr marL="917575" indent="-285750" algn="l">
              <a:buFont typeface="Arial" panose="020B0604020202020204" pitchFamily="34" charset="0"/>
              <a:buChar char="•"/>
            </a:pPr>
            <a:r>
              <a:rPr lang="en-US" sz="1600" dirty="0"/>
              <a:t>Samsara - </a:t>
            </a:r>
            <a:r>
              <a:rPr lang="en-US" sz="1600" dirty="0" err="1"/>
              <a:t>tron</a:t>
            </a:r>
            <a:r>
              <a:rPr lang="en-US" sz="1600" dirty="0"/>
              <a:t> </a:t>
            </a:r>
            <a:r>
              <a:rPr lang="en-US" sz="1600" dirty="0" err="1"/>
              <a:t>på</a:t>
            </a:r>
            <a:r>
              <a:rPr lang="en-US" sz="1600" dirty="0"/>
              <a:t> </a:t>
            </a:r>
            <a:r>
              <a:rPr lang="en-US" sz="1600" dirty="0" err="1"/>
              <a:t>det</a:t>
            </a:r>
            <a:r>
              <a:rPr lang="en-US" sz="1600" dirty="0"/>
              <a:t> </a:t>
            </a:r>
            <a:r>
              <a:rPr lang="en-US" sz="1600" dirty="0" err="1"/>
              <a:t>eviga</a:t>
            </a:r>
            <a:r>
              <a:rPr lang="en-US" sz="1600" dirty="0"/>
              <a:t> </a:t>
            </a:r>
            <a:r>
              <a:rPr lang="en-US" sz="1600" dirty="0" err="1"/>
              <a:t>kretsloppet</a:t>
            </a:r>
            <a:endParaRPr lang="en-US" sz="1600" dirty="0"/>
          </a:p>
          <a:p>
            <a:pPr marL="917575" indent="-285750" algn="l">
              <a:buFont typeface="Arial" panose="020B0604020202020204" pitchFamily="34" charset="0"/>
              <a:buChar char="•"/>
            </a:pPr>
            <a:r>
              <a:rPr lang="en-US" sz="1600" dirty="0"/>
              <a:t>Karma - </a:t>
            </a:r>
            <a:r>
              <a:rPr lang="en-US" sz="1600" dirty="0" err="1"/>
              <a:t>tron</a:t>
            </a:r>
            <a:r>
              <a:rPr lang="en-US" sz="1600" dirty="0"/>
              <a:t> </a:t>
            </a:r>
            <a:r>
              <a:rPr lang="en-US" sz="1600" dirty="0" err="1"/>
              <a:t>på</a:t>
            </a:r>
            <a:r>
              <a:rPr lang="en-US" sz="1600" dirty="0"/>
              <a:t> </a:t>
            </a:r>
            <a:r>
              <a:rPr lang="en-US" sz="1600" dirty="0" err="1"/>
              <a:t>gärningar</a:t>
            </a:r>
            <a:r>
              <a:rPr lang="en-US" sz="1600" dirty="0"/>
              <a:t> </a:t>
            </a:r>
            <a:r>
              <a:rPr lang="en-US" sz="1600" dirty="0" err="1"/>
              <a:t>och</a:t>
            </a:r>
            <a:r>
              <a:rPr lang="en-US" sz="1600" dirty="0"/>
              <a:t> </a:t>
            </a:r>
            <a:r>
              <a:rPr lang="en-US" sz="1600" dirty="0" err="1"/>
              <a:t>deras</a:t>
            </a:r>
            <a:r>
              <a:rPr lang="en-US" sz="1600" dirty="0"/>
              <a:t> </a:t>
            </a:r>
            <a:r>
              <a:rPr lang="en-US" sz="1600" dirty="0" err="1"/>
              <a:t>följder</a:t>
            </a:r>
            <a:endParaRPr lang="en-US" sz="1600" dirty="0"/>
          </a:p>
          <a:p>
            <a:pPr marL="917575" indent="-285750" algn="l">
              <a:buFont typeface="Arial" panose="020B0604020202020204" pitchFamily="34" charset="0"/>
              <a:buChar char="•"/>
            </a:pPr>
            <a:r>
              <a:rPr lang="en-US" sz="1600" dirty="0"/>
              <a:t>Maya - Tron </a:t>
            </a:r>
            <a:r>
              <a:rPr lang="en-US" sz="1600" dirty="0" err="1"/>
              <a:t>på</a:t>
            </a:r>
            <a:r>
              <a:rPr lang="en-US" sz="1600" dirty="0"/>
              <a:t> </a:t>
            </a:r>
            <a:r>
              <a:rPr lang="en-US" sz="1600" dirty="0" err="1"/>
              <a:t>en</a:t>
            </a:r>
            <a:r>
              <a:rPr lang="en-US" sz="1600" dirty="0"/>
              <a:t> </a:t>
            </a:r>
            <a:r>
              <a:rPr lang="en-US" sz="1600" dirty="0" err="1"/>
              <a:t>gudomlig</a:t>
            </a:r>
            <a:r>
              <a:rPr lang="en-US" sz="1600" dirty="0"/>
              <a:t> </a:t>
            </a:r>
            <a:r>
              <a:rPr lang="en-US" sz="1600" dirty="0" err="1"/>
              <a:t>verklighet</a:t>
            </a:r>
            <a:r>
              <a:rPr lang="en-US" sz="1600" dirty="0"/>
              <a:t> </a:t>
            </a:r>
            <a:r>
              <a:rPr lang="en-US" sz="1600" dirty="0" err="1"/>
              <a:t>bakom</a:t>
            </a:r>
            <a:r>
              <a:rPr lang="en-US" sz="1600" dirty="0"/>
              <a:t> “</a:t>
            </a:r>
            <a:r>
              <a:rPr lang="en-US" sz="1600" dirty="0" err="1"/>
              <a:t>det</a:t>
            </a:r>
            <a:r>
              <a:rPr lang="en-US" sz="1600" dirty="0"/>
              <a:t> </a:t>
            </a:r>
            <a:r>
              <a:rPr lang="en-US" sz="1600" dirty="0" err="1"/>
              <a:t>som</a:t>
            </a:r>
            <a:r>
              <a:rPr lang="en-US" sz="1600" dirty="0"/>
              <a:t> </a:t>
            </a:r>
            <a:r>
              <a:rPr lang="en-US" sz="1600" dirty="0" err="1"/>
              <a:t>är</a:t>
            </a:r>
            <a:r>
              <a:rPr lang="en-US" sz="1600" dirty="0"/>
              <a:t> dolt </a:t>
            </a:r>
            <a:r>
              <a:rPr lang="en-US" sz="1600" dirty="0" err="1"/>
              <a:t>för</a:t>
            </a:r>
            <a:r>
              <a:rPr lang="en-US" sz="1600" dirty="0"/>
              <a:t> </a:t>
            </a:r>
            <a:r>
              <a:rPr lang="en-US" sz="1600" dirty="0" err="1"/>
              <a:t>oss</a:t>
            </a:r>
            <a:r>
              <a:rPr lang="en-US" sz="1600" dirty="0"/>
              <a:t>”</a:t>
            </a:r>
          </a:p>
          <a:p>
            <a:pPr marL="917575" indent="-285750" algn="l">
              <a:buFont typeface="Arial" panose="020B0604020202020204" pitchFamily="34" charset="0"/>
              <a:buChar char="•"/>
            </a:pPr>
            <a:endParaRPr lang="en-US" sz="1600" b="1" dirty="0"/>
          </a:p>
          <a:p>
            <a:pPr marL="917575" indent="-285750" algn="l">
              <a:buFont typeface="Arial" panose="020B0604020202020204" pitchFamily="34" charset="0"/>
              <a:buChar char="•"/>
            </a:pPr>
            <a:r>
              <a:rPr lang="en-US" sz="1600" dirty="0"/>
              <a:t>Karma yoga (</a:t>
            </a:r>
            <a:r>
              <a:rPr lang="en-US" sz="1600" dirty="0" err="1"/>
              <a:t>handlingens</a:t>
            </a:r>
            <a:r>
              <a:rPr lang="en-US" sz="1600" dirty="0"/>
              <a:t> </a:t>
            </a:r>
            <a:r>
              <a:rPr lang="en-US" sz="1600" dirty="0" err="1"/>
              <a:t>väg</a:t>
            </a:r>
            <a:r>
              <a:rPr lang="en-US" sz="1600" dirty="0"/>
              <a:t>)</a:t>
            </a:r>
          </a:p>
          <a:p>
            <a:pPr marL="917575" indent="-285750" algn="l">
              <a:buFont typeface="Arial" panose="020B0604020202020204" pitchFamily="34" charset="0"/>
              <a:buChar char="•"/>
            </a:pPr>
            <a:r>
              <a:rPr lang="en-US" sz="1600" dirty="0"/>
              <a:t>Jnana yoga (</a:t>
            </a:r>
            <a:r>
              <a:rPr lang="en-US" sz="1600" dirty="0" err="1"/>
              <a:t>insiktens</a:t>
            </a:r>
            <a:r>
              <a:rPr lang="en-US" sz="1600" dirty="0"/>
              <a:t> </a:t>
            </a:r>
            <a:r>
              <a:rPr lang="en-US" sz="1600" dirty="0" err="1"/>
              <a:t>väg</a:t>
            </a:r>
            <a:r>
              <a:rPr lang="en-US" sz="1600" dirty="0"/>
              <a:t>/</a:t>
            </a:r>
            <a:r>
              <a:rPr lang="en-US" sz="1600" dirty="0" err="1"/>
              <a:t>meditationens</a:t>
            </a:r>
            <a:r>
              <a:rPr lang="en-US" sz="1600" dirty="0"/>
              <a:t> </a:t>
            </a:r>
            <a:r>
              <a:rPr lang="en-US" sz="1600" dirty="0" err="1"/>
              <a:t>väg</a:t>
            </a:r>
            <a:r>
              <a:rPr lang="en-US" sz="1600" dirty="0"/>
              <a:t>)</a:t>
            </a:r>
          </a:p>
          <a:p>
            <a:pPr marL="917575" indent="-285750" algn="l">
              <a:buFont typeface="Arial" panose="020B0604020202020204" pitchFamily="34" charset="0"/>
              <a:buChar char="•"/>
            </a:pPr>
            <a:r>
              <a:rPr lang="en-US" sz="1600" dirty="0"/>
              <a:t>Bhakti yoga (</a:t>
            </a:r>
            <a:r>
              <a:rPr lang="en-US" sz="1600" dirty="0" err="1"/>
              <a:t>kärlekens</a:t>
            </a:r>
            <a:r>
              <a:rPr lang="en-US" sz="1600" dirty="0"/>
              <a:t> </a:t>
            </a:r>
            <a:r>
              <a:rPr lang="en-US" sz="1600" dirty="0" err="1"/>
              <a:t>väg</a:t>
            </a:r>
            <a:r>
              <a:rPr lang="en-US" sz="1600" dirty="0"/>
              <a:t>/</a:t>
            </a:r>
            <a:r>
              <a:rPr lang="en-US" sz="1600" dirty="0" err="1"/>
              <a:t>hängivenhetens</a:t>
            </a:r>
            <a:r>
              <a:rPr lang="en-US" sz="1600" dirty="0"/>
              <a:t> </a:t>
            </a:r>
            <a:r>
              <a:rPr lang="en-US" sz="1600" dirty="0" err="1"/>
              <a:t>väg</a:t>
            </a:r>
            <a:r>
              <a:rPr lang="en-US" sz="1600" dirty="0"/>
              <a:t>)</a:t>
            </a:r>
          </a:p>
          <a:p>
            <a:endParaRPr lang="sv-SE" sz="1600" dirty="0"/>
          </a:p>
        </p:txBody>
      </p:sp>
    </p:spTree>
    <p:extLst>
      <p:ext uri="{BB962C8B-B14F-4D97-AF65-F5344CB8AC3E}">
        <p14:creationId xmlns:p14="http://schemas.microsoft.com/office/powerpoint/2010/main" val="275771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68760"/>
            <a:ext cx="7772400" cy="1470025"/>
          </a:xfrm>
        </p:spPr>
        <p:txBody>
          <a:bodyPr/>
          <a:lstStyle/>
          <a:p>
            <a:r>
              <a:rPr lang="sv-SE" dirty="0" err="1"/>
              <a:t>Sanatana</a:t>
            </a:r>
            <a:r>
              <a:rPr lang="sv-SE" dirty="0"/>
              <a:t> Dharma</a:t>
            </a:r>
          </a:p>
        </p:txBody>
      </p:sp>
      <p:sp>
        <p:nvSpPr>
          <p:cNvPr id="3" name="Underrubrik 2"/>
          <p:cNvSpPr>
            <a:spLocks noGrp="1"/>
          </p:cNvSpPr>
          <p:nvPr>
            <p:ph type="subTitle" idx="1"/>
          </p:nvPr>
        </p:nvSpPr>
        <p:spPr>
          <a:xfrm>
            <a:off x="0" y="2420888"/>
            <a:ext cx="9144000" cy="3312368"/>
          </a:xfrm>
        </p:spPr>
        <p:txBody>
          <a:bodyPr/>
          <a:lstStyle/>
          <a:p>
            <a:pPr marL="1006475" indent="-342900" algn="l">
              <a:buFont typeface="Arial" panose="020B0604020202020204" pitchFamily="34" charset="0"/>
              <a:buChar char="•"/>
            </a:pPr>
            <a:r>
              <a:rPr lang="en-US" sz="2000" dirty="0"/>
              <a:t>Maya</a:t>
            </a:r>
          </a:p>
          <a:p>
            <a:pPr marL="1006475" indent="-342900" algn="l">
              <a:buFont typeface="Arial" panose="020B0604020202020204" pitchFamily="34" charset="0"/>
              <a:buChar char="•"/>
            </a:pPr>
            <a:r>
              <a:rPr lang="en-US" sz="2000" dirty="0"/>
              <a:t>Atman</a:t>
            </a:r>
          </a:p>
          <a:p>
            <a:pPr marL="1006475" indent="-342900" algn="l">
              <a:buFont typeface="Arial" panose="020B0604020202020204" pitchFamily="34" charset="0"/>
              <a:buChar char="•"/>
            </a:pPr>
            <a:r>
              <a:rPr lang="en-US" sz="2000" dirty="0"/>
              <a:t>Samsara</a:t>
            </a:r>
          </a:p>
          <a:p>
            <a:pPr marL="1006475" indent="-342900" algn="l">
              <a:buFont typeface="Arial" panose="020B0604020202020204" pitchFamily="34" charset="0"/>
              <a:buChar char="•"/>
            </a:pPr>
            <a:r>
              <a:rPr lang="en-US" sz="2000" dirty="0"/>
              <a:t>Karma</a:t>
            </a:r>
          </a:p>
          <a:p>
            <a:pPr marL="1006475" indent="-342900" algn="l">
              <a:buFont typeface="Arial" panose="020B0604020202020204" pitchFamily="34" charset="0"/>
              <a:buChar char="•"/>
            </a:pPr>
            <a:r>
              <a:rPr lang="en-US" sz="2000" dirty="0"/>
              <a:t>Moksha</a:t>
            </a:r>
          </a:p>
          <a:p>
            <a:pPr marL="1006475" indent="-342900" algn="l">
              <a:buFont typeface="Arial" panose="020B0604020202020204" pitchFamily="34" charset="0"/>
              <a:buChar char="•"/>
            </a:pPr>
            <a:endParaRPr lang="en-US" sz="2000" dirty="0"/>
          </a:p>
          <a:p>
            <a:endParaRPr lang="sv-SE" dirty="0"/>
          </a:p>
        </p:txBody>
      </p:sp>
    </p:spTree>
    <p:extLst>
      <p:ext uri="{BB962C8B-B14F-4D97-AF65-F5344CB8AC3E}">
        <p14:creationId xmlns:p14="http://schemas.microsoft.com/office/powerpoint/2010/main" val="2633218996"/>
      </p:ext>
    </p:extLst>
  </p:cSld>
  <p:clrMapOvr>
    <a:masterClrMapping/>
  </p:clrMapOvr>
</p:sld>
</file>

<file path=ppt/theme/theme1.xml><?xml version="1.0" encoding="utf-8"?>
<a:theme xmlns:a="http://schemas.openxmlformats.org/drawingml/2006/main" name="Ny design Presentation öppet hus 2009">
  <a:themeElements>
    <a:clrScheme name="Ny design Presentation öppet hus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y design Presentation öppet hus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y design Presentation öppet hus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y design Presentation öppet hus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y design Presentation öppet hus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y design Presentation öppet hus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y design Presentation öppet hus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y design Presentation öppet hus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y design Presentation öppet hus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y design Presentation öppet hus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y design Presentation öppet hus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y design Presentation öppet hus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y design Presentation öppet hus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y design Presentation öppet hus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PP-mall AGY</Template>
  <TotalTime>206</TotalTime>
  <Words>1361</Words>
  <Application>Microsoft Office PowerPoint</Application>
  <PresentationFormat>Bildspel på skärmen (4:3)</PresentationFormat>
  <Paragraphs>188</Paragraphs>
  <Slides>14</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Calibri</vt:lpstr>
      <vt:lpstr>Ny design Presentation öppet hus 2009</vt:lpstr>
      <vt:lpstr>   Hinduism</vt:lpstr>
      <vt:lpstr>Vad kan ni om hinduismen?</vt:lpstr>
      <vt:lpstr>Ord</vt:lpstr>
      <vt:lpstr>Snabbfakta</vt:lpstr>
      <vt:lpstr>Var finns hinduismen?</vt:lpstr>
      <vt:lpstr>Historia</vt:lpstr>
      <vt:lpstr>Resultat</vt:lpstr>
      <vt:lpstr>Grunderna/Frälsningsvägar</vt:lpstr>
      <vt:lpstr>Sanatana Dharma</vt:lpstr>
      <vt:lpstr>Gudar</vt:lpstr>
      <vt:lpstr>Gudar</vt:lpstr>
      <vt:lpstr>Heliga skrifter</vt:lpstr>
      <vt:lpstr>Människosyn och jämställdhet</vt:lpstr>
      <vt:lpstr>Hinduer i Sverige</vt:lpstr>
    </vt:vector>
  </TitlesOfParts>
  <Company>Sigtuna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dc:title>
  <dc:creator>Maria Talevska Larsson</dc:creator>
  <cp:lastModifiedBy>Maria Talevska Larsson</cp:lastModifiedBy>
  <cp:revision>13</cp:revision>
  <cp:lastPrinted>2017-11-16T10:05:33Z</cp:lastPrinted>
  <dcterms:created xsi:type="dcterms:W3CDTF">2017-11-15T12:00:56Z</dcterms:created>
  <dcterms:modified xsi:type="dcterms:W3CDTF">2017-11-16T10:23:45Z</dcterms:modified>
</cp:coreProperties>
</file>