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4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9565CB4B-4971-2C42-B217-CA175B673EBD}" type="datetimeFigureOut">
              <a:rPr lang="sv-SE" smtClean="0"/>
              <a:pPr/>
              <a:t>2015-09-25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AFC56213-B4C4-4C5C-8EAE-01416D175C4F}" type="slidenum">
              <a:rPr/>
              <a:pPr/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CB4B-4971-2C42-B217-CA175B673EBD}" type="datetimeFigureOut">
              <a:rPr lang="sv-SE" smtClean="0"/>
              <a:pPr/>
              <a:t>2015-09-25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6D7C-E311-6540-9811-0941F919AB1E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CB4B-4971-2C42-B217-CA175B673EBD}" type="datetimeFigureOut">
              <a:rPr lang="sv-SE" smtClean="0"/>
              <a:pPr/>
              <a:t>2015-09-25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6D7C-E311-6540-9811-0941F919AB1E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CB4B-4971-2C42-B217-CA175B673EBD}" type="datetimeFigureOut">
              <a:rPr lang="sv-SE" smtClean="0"/>
              <a:pPr/>
              <a:t>2015-09-25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6D7C-E311-6540-9811-0941F919AB1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CB4B-4971-2C42-B217-CA175B673EBD}" type="datetimeFigureOut">
              <a:rPr lang="sv-SE" smtClean="0"/>
              <a:pPr/>
              <a:t>2015-09-25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6D7C-E311-6540-9811-0941F919AB1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CB4B-4971-2C42-B217-CA175B673EBD}" type="datetimeFigureOut">
              <a:rPr lang="sv-SE" smtClean="0"/>
              <a:pPr/>
              <a:t>2015-09-25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6D7C-E311-6540-9811-0941F919AB1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CB4B-4971-2C42-B217-CA175B673EBD}" type="datetimeFigureOut">
              <a:rPr lang="sv-SE" smtClean="0"/>
              <a:pPr/>
              <a:t>2015-09-25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6D7C-E311-6540-9811-0941F919AB1E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CB4B-4971-2C42-B217-CA175B673EBD}" type="datetimeFigureOut">
              <a:rPr lang="sv-SE" smtClean="0"/>
              <a:pPr/>
              <a:t>2015-09-25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6D7C-E311-6540-9811-0941F919AB1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vanför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CB4B-4971-2C42-B217-CA175B673EBD}" type="datetimeFigureOut">
              <a:rPr lang="sv-SE" smtClean="0"/>
              <a:pPr/>
              <a:t>2015-09-25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6D7C-E311-6540-9811-0941F919AB1E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bilder ovanför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CB4B-4971-2C42-B217-CA175B673EBD}" type="datetimeFigureOut">
              <a:rPr lang="sv-SE" smtClean="0"/>
              <a:pPr/>
              <a:t>2015-09-25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6D7C-E311-6540-9811-0941F919AB1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CB4B-4971-2C42-B217-CA175B673EBD}" type="datetimeFigureOut">
              <a:rPr lang="sv-SE" smtClean="0"/>
              <a:pPr/>
              <a:t>2015-09-25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6D7C-E311-6540-9811-0941F919AB1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CB4B-4971-2C42-B217-CA175B673EBD}" type="datetimeFigureOut">
              <a:rPr lang="sv-SE" smtClean="0"/>
              <a:pPr/>
              <a:t>2015-09-25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6D7C-E311-6540-9811-0941F919AB1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CB4B-4971-2C42-B217-CA175B673EBD}" type="datetimeFigureOut">
              <a:rPr lang="sv-SE" smtClean="0"/>
              <a:pPr/>
              <a:t>2015-09-25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6D7C-E311-6540-9811-0941F919AB1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med vattenstämpe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9565CB4B-4971-2C42-B217-CA175B673EBD}" type="datetimeFigureOut">
              <a:rPr lang="sv-SE" smtClean="0"/>
              <a:pPr/>
              <a:t>2015-09-25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81976D7C-E311-6540-9811-0941F919AB1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CB4B-4971-2C42-B217-CA175B673EBD}" type="datetimeFigureOut">
              <a:rPr lang="sv-SE" smtClean="0"/>
              <a:pPr/>
              <a:t>2015-09-25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D87C-65A5-496D-87B3-2194CD1739D5}" type="slidenum">
              <a:rPr/>
              <a:pPr/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 med vattenstämpe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CB4B-4971-2C42-B217-CA175B673EBD}" type="datetimeFigureOut">
              <a:rPr lang="sv-SE" smtClean="0"/>
              <a:pPr/>
              <a:t>2015-09-25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6D7C-E311-6540-9811-0941F919AB1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 med bild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CB4B-4971-2C42-B217-CA175B673EBD}" type="datetimeFigureOut">
              <a:rPr lang="sv-SE" smtClean="0"/>
              <a:pPr/>
              <a:t>2015-09-25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6D7C-E311-6540-9811-0941F919AB1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CB4B-4971-2C42-B217-CA175B673EBD}" type="datetimeFigureOut">
              <a:rPr lang="sv-SE" smtClean="0"/>
              <a:pPr/>
              <a:t>2015-09-25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6D7C-E311-6540-9811-0941F919AB1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CB4B-4971-2C42-B217-CA175B673EBD}" type="datetimeFigureOut">
              <a:rPr lang="sv-SE" smtClean="0"/>
              <a:pPr/>
              <a:t>2015-09-25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6D7C-E311-6540-9811-0941F919AB1E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nehållsdelar, över-/neder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CB4B-4971-2C42-B217-CA175B673EBD}" type="datetimeFigureOut">
              <a:rPr lang="sv-SE" smtClean="0"/>
              <a:pPr/>
              <a:t>2015-09-25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6D7C-E311-6540-9811-0941F919AB1E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9565CB4B-4971-2C42-B217-CA175B673EBD}" type="datetimeFigureOut">
              <a:rPr lang="sv-SE" smtClean="0"/>
              <a:pPr/>
              <a:t>2015-09-25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81976D7C-E311-6540-9811-0941F919AB1E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  <p:sldLayoutId id="2147483722" r:id="rId18"/>
    <p:sldLayoutId id="2147483723" r:id="rId19"/>
    <p:sldLayoutId id="2147483724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ETIK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Olika teorier och religiösa perspektiv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Dygdetik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Fokuserar på individen, kan man agera etiskt om man inte i grunden är en dygdig – god människa?</a:t>
            </a:r>
          </a:p>
          <a:p>
            <a:r>
              <a:rPr lang="sv-SE" dirty="0" smtClean="0"/>
              <a:t>Förebilder, goda människor som vi ska försöka efterlikna</a:t>
            </a:r>
          </a:p>
          <a:p>
            <a:r>
              <a:rPr lang="sv-SE" dirty="0" smtClean="0"/>
              <a:t>En dygd enligt Aristoteles: Mellan två ytterligheter, ex mod (feghet – mod – dumdristighet)</a:t>
            </a:r>
          </a:p>
          <a:p>
            <a:r>
              <a:rPr lang="sv-SE" dirty="0" smtClean="0"/>
              <a:t>Kritik: Vem är dygdig? Vad är dygdigt? Varierar mellan olika kulturer och epoker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Situationsetik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Alla principer har brister, alltså måste situationen avgöra, stundens ingivelse…</a:t>
            </a:r>
          </a:p>
          <a:p>
            <a:r>
              <a:rPr lang="sv-SE" dirty="0" smtClean="0"/>
              <a:t>Moralisk intuition</a:t>
            </a:r>
          </a:p>
          <a:p>
            <a:r>
              <a:rPr lang="sv-SE" dirty="0" smtClean="0"/>
              <a:t>Kritik: Svårt att spontant veta vad som är rätt och fel, blir beroende av människans moral.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Sinnelagsetik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Avsikten till din handling avgör huruvida den är god eller inte.</a:t>
            </a:r>
          </a:p>
          <a:p>
            <a:r>
              <a:rPr lang="sv-SE" dirty="0" smtClean="0"/>
              <a:t>”Du ska handla utifrån viljan att handla gott”</a:t>
            </a:r>
          </a:p>
          <a:p>
            <a:r>
              <a:rPr lang="sv-SE" dirty="0" smtClean="0"/>
              <a:t>Buddhism och Kristendom använder denna etik i stor utsträckning</a:t>
            </a:r>
          </a:p>
          <a:p>
            <a:r>
              <a:rPr lang="sv-SE" dirty="0" smtClean="0"/>
              <a:t>Kritik: Vad hände med: lära sig av sina misstag?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078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Hinduism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Att inte skada något levande väsen (</a:t>
            </a:r>
            <a:r>
              <a:rPr lang="sv-SE" dirty="0" err="1"/>
              <a:t>ahimsa</a:t>
            </a:r>
            <a:r>
              <a:rPr lang="sv-SE" dirty="0"/>
              <a:t> = icke-våld)</a:t>
            </a:r>
          </a:p>
          <a:p>
            <a:pPr lvl="0"/>
            <a:r>
              <a:rPr lang="sv-SE" dirty="0"/>
              <a:t>Att inte ljuga</a:t>
            </a:r>
          </a:p>
          <a:p>
            <a:pPr lvl="0"/>
            <a:r>
              <a:rPr lang="sv-SE" dirty="0"/>
              <a:t>Att inte stjäla</a:t>
            </a:r>
          </a:p>
          <a:p>
            <a:pPr lvl="0"/>
            <a:r>
              <a:rPr lang="sv-SE" dirty="0"/>
              <a:t>Att inte leva okyskt </a:t>
            </a:r>
          </a:p>
          <a:p>
            <a:pPr lvl="0"/>
            <a:r>
              <a:rPr lang="sv-SE" dirty="0"/>
              <a:t>Att ha tålamod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8894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Buddhism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sv-SE" i="1" dirty="0"/>
              <a:t>Att inte döda</a:t>
            </a:r>
            <a:r>
              <a:rPr lang="sv-SE" dirty="0"/>
              <a:t>. Inte avsiktligt döda eller skada något levande väsen. Gäller också onda tankar och ovänligt tal.</a:t>
            </a:r>
          </a:p>
          <a:p>
            <a:pPr lvl="0"/>
            <a:r>
              <a:rPr lang="sv-SE" i="1" dirty="0"/>
              <a:t>Att inte stjäla</a:t>
            </a:r>
            <a:r>
              <a:rPr lang="sv-SE" dirty="0"/>
              <a:t>. Att inte skaffa sig något man inte äger. Riktar sig egentligen mot själva begäret.</a:t>
            </a:r>
          </a:p>
          <a:p>
            <a:pPr lvl="0"/>
            <a:r>
              <a:rPr lang="sv-SE" i="1" dirty="0"/>
              <a:t>Att leva kyskt</a:t>
            </a:r>
            <a:r>
              <a:rPr lang="sv-SE" dirty="0"/>
              <a:t>. Gäller att tygla sin till utsvävningar och njutningar. För gifta: en man håller sig till sin hustru och en kvinna till sin man. Redan tanken på andra strider mot regeln.</a:t>
            </a:r>
          </a:p>
          <a:p>
            <a:pPr lvl="0"/>
            <a:r>
              <a:rPr lang="sv-SE" i="1" dirty="0"/>
              <a:t>Att inte ljuga</a:t>
            </a:r>
            <a:r>
              <a:rPr lang="sv-SE" dirty="0"/>
              <a:t>. Människor ska inte bedra eller förtala varandra. Talet bör präglas av goda tankar.</a:t>
            </a:r>
          </a:p>
          <a:p>
            <a:pPr lvl="0"/>
            <a:r>
              <a:rPr lang="sv-SE" i="1" dirty="0"/>
              <a:t>Att inte använda berusningsmedel.</a:t>
            </a:r>
            <a:r>
              <a:rPr lang="sv-SE" dirty="0"/>
              <a:t> Den som blir berusad kan inte leva medvetet.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956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Judendom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b="1" dirty="0"/>
              <a:t>F</a:t>
            </a:r>
            <a:r>
              <a:rPr lang="sv-SE" b="1" dirty="0" smtClean="0"/>
              <a:t>örhållandet </a:t>
            </a:r>
            <a:r>
              <a:rPr lang="sv-SE" b="1" dirty="0"/>
              <a:t>till Gud</a:t>
            </a:r>
          </a:p>
          <a:p>
            <a:pPr lvl="0"/>
            <a:r>
              <a:rPr lang="sv-SE" dirty="0"/>
              <a:t>Du ska inte ha andra gudar vid sidan av mig</a:t>
            </a:r>
          </a:p>
          <a:p>
            <a:pPr lvl="0"/>
            <a:r>
              <a:rPr lang="sv-SE" dirty="0"/>
              <a:t>Du ska inte missbruka Herrens din Guds namn</a:t>
            </a:r>
          </a:p>
          <a:p>
            <a:pPr lvl="0"/>
            <a:r>
              <a:rPr lang="sv-SE" dirty="0"/>
              <a:t>Tänk på att hålla vilodagen helig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b="1" dirty="0"/>
              <a:t>F</a:t>
            </a:r>
            <a:r>
              <a:rPr lang="sv-SE" b="1" dirty="0" smtClean="0"/>
              <a:t>örhållandet </a:t>
            </a:r>
            <a:r>
              <a:rPr lang="sv-SE" b="1" dirty="0"/>
              <a:t>till medmänniskor (själva ”etiken”)</a:t>
            </a:r>
          </a:p>
          <a:p>
            <a:pPr lvl="0"/>
            <a:r>
              <a:rPr lang="sv-SE" dirty="0"/>
              <a:t>Visa aktning för din far och mor</a:t>
            </a:r>
          </a:p>
          <a:p>
            <a:pPr lvl="0"/>
            <a:r>
              <a:rPr lang="sv-SE" dirty="0"/>
              <a:t>Du ska inte dräpa</a:t>
            </a:r>
          </a:p>
          <a:p>
            <a:pPr lvl="0"/>
            <a:r>
              <a:rPr lang="sv-SE" dirty="0"/>
              <a:t>Du ska inte begå äktenskapsbrott</a:t>
            </a:r>
          </a:p>
          <a:p>
            <a:pPr lvl="0"/>
            <a:r>
              <a:rPr lang="sv-SE" dirty="0"/>
              <a:t>Du ska inte stjäla</a:t>
            </a:r>
          </a:p>
          <a:p>
            <a:pPr lvl="0"/>
            <a:r>
              <a:rPr lang="sv-SE" dirty="0"/>
              <a:t>Du ska inte vittna falskt mot din nästa</a:t>
            </a:r>
          </a:p>
          <a:p>
            <a:pPr lvl="0"/>
            <a:r>
              <a:rPr lang="sv-SE" dirty="0"/>
              <a:t>Du ska inte ha begär till din nästas hus</a:t>
            </a:r>
          </a:p>
          <a:p>
            <a:pPr lvl="0"/>
            <a:r>
              <a:rPr lang="sv-SE" dirty="0"/>
              <a:t>Du ska inte ha begärelse till din nästas hustru </a:t>
            </a:r>
            <a:r>
              <a:rPr lang="sv-SE" dirty="0" smtClean="0"/>
              <a:t>eller något </a:t>
            </a:r>
            <a:r>
              <a:rPr lang="sv-SE" dirty="0"/>
              <a:t>annat som tillhör din nästa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370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Kristendom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Tio Guds bud, samt följande ”sammanfattning” av det kristna </a:t>
            </a:r>
            <a:r>
              <a:rPr lang="sv-SE" dirty="0" smtClean="0"/>
              <a:t>budskapet:</a:t>
            </a:r>
            <a:endParaRPr lang="sv-SE" dirty="0"/>
          </a:p>
          <a:p>
            <a:pPr lvl="0"/>
            <a:r>
              <a:rPr lang="sv-SE" dirty="0"/>
              <a:t>Älska Herren din Gud över allting och </a:t>
            </a:r>
            <a:r>
              <a:rPr lang="sv-SE" dirty="0" smtClean="0"/>
              <a:t>älska din </a:t>
            </a:r>
            <a:r>
              <a:rPr lang="sv-SE" dirty="0"/>
              <a:t>nästa (medmänniska) såsom dig själv</a:t>
            </a:r>
          </a:p>
          <a:p>
            <a:pPr lvl="0"/>
            <a:r>
              <a:rPr lang="sv-SE" dirty="0"/>
              <a:t>Allt vad ni vill att människorna ska göra mot er det ska ni </a:t>
            </a:r>
            <a:r>
              <a:rPr lang="sv-SE" dirty="0" smtClean="0"/>
              <a:t>också göra </a:t>
            </a:r>
            <a:r>
              <a:rPr lang="sv-SE" dirty="0"/>
              <a:t>mot dem</a:t>
            </a:r>
          </a:p>
          <a:p>
            <a:pPr lvl="0"/>
            <a:r>
              <a:rPr lang="sv-SE" dirty="0"/>
              <a:t>Tre saker är viktiga: tron, hoppet och kärleken. Men störst är kärleken</a:t>
            </a:r>
            <a:r>
              <a:rPr lang="sv-SE" dirty="0" smtClean="0"/>
              <a:t>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1961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Islam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sv-SE" dirty="0"/>
              <a:t>Det obligatoriska, t ex de fem religiösa plikterna – trosbekännelsen, bönen, fattigskatten, fastan, vallfärden.</a:t>
            </a:r>
          </a:p>
          <a:p>
            <a:pPr lvl="0"/>
            <a:r>
              <a:rPr lang="sv-SE" dirty="0"/>
              <a:t>Det rekommenderade, t ex extra böner och allmosor</a:t>
            </a:r>
          </a:p>
          <a:p>
            <a:pPr lvl="0"/>
            <a:r>
              <a:rPr lang="sv-SE" dirty="0"/>
              <a:t>Det neutrala, t ex yrkesval och val av bostadsort</a:t>
            </a:r>
          </a:p>
          <a:p>
            <a:pPr lvl="0"/>
            <a:r>
              <a:rPr lang="sv-SE" dirty="0"/>
              <a:t>Det förkastliga, t ex abort, bedrägeri, att äta för mycket</a:t>
            </a:r>
          </a:p>
          <a:p>
            <a:pPr lvl="0"/>
            <a:r>
              <a:rPr lang="sv-SE" dirty="0"/>
              <a:t>Det förbjudna, t ex äktenskapsbrott, att dricka alkohol, att äta viss mat (exempelvis fläsk)</a:t>
            </a:r>
          </a:p>
          <a:p>
            <a:r>
              <a:rPr lang="sv-SE" dirty="0"/>
              <a:t>M</a:t>
            </a:r>
            <a:r>
              <a:rPr lang="sv-SE" dirty="0" smtClean="0"/>
              <a:t>oraliska </a:t>
            </a:r>
            <a:r>
              <a:rPr lang="sv-SE" dirty="0"/>
              <a:t>värderingar i nästan alla suror (kapitel) i Koranen. Där talas om uppriktighet, ärlighet, medlidande, mod, uppskattning och </a:t>
            </a:r>
            <a:r>
              <a:rPr lang="sv-SE" dirty="0" smtClean="0"/>
              <a:t>vänlighet. Människan </a:t>
            </a:r>
            <a:r>
              <a:rPr lang="sv-SE" dirty="0"/>
              <a:t>uppmanas att inte skada någon medmänniska, att ärligt fullfölja det man åtagit sig, </a:t>
            </a:r>
            <a:r>
              <a:rPr lang="sv-SE" dirty="0" smtClean="0"/>
              <a:t>att </a:t>
            </a:r>
            <a:r>
              <a:rPr lang="sv-SE" dirty="0"/>
              <a:t>arbeta för sitt uppehälle och att göra rätt för sig i olika sammanhang.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843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Kom ihåg!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v-SE" dirty="0" smtClean="0"/>
              <a:t>Inom </a:t>
            </a:r>
            <a:r>
              <a:rPr lang="sv-SE" dirty="0"/>
              <a:t>den religiösa etiken gäller detsamma som i all annan etik: Etiken (den accepterade teorin) är en sak men moralen, den enskildes handlande i praktiken, är en annan.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5037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Teori och praktik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En enkel uppdelande förklaring av etik och moral är att etik är tankarna kring rätt och fel, medans moral är handlingen baserad på etiken. </a:t>
            </a:r>
          </a:p>
          <a:p>
            <a:r>
              <a:rPr lang="sv-SE" dirty="0" smtClean="0"/>
              <a:t>Exempel: Det är fel att ljuga. Därför talar jag sanning. Men är det alltid fel?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809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Värden/Värderingar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>
            <a:normAutofit/>
          </a:bodyPr>
          <a:lstStyle/>
          <a:p>
            <a:r>
              <a:rPr lang="sv-SE" dirty="0" smtClean="0"/>
              <a:t>Värde = viktigt/betydelse</a:t>
            </a:r>
            <a:br>
              <a:rPr lang="sv-SE" dirty="0" smtClean="0"/>
            </a:br>
            <a:r>
              <a:rPr lang="sv-SE" dirty="0" smtClean="0"/>
              <a:t>Värdering = uppfattning om vad som är viktigt/betydelse</a:t>
            </a:r>
          </a:p>
          <a:p>
            <a:r>
              <a:rPr lang="sv-SE" dirty="0" smtClean="0"/>
              <a:t>Egenvärde = Något som alltid har ett värde, frihet/hälsa/kärlek/rättvisa</a:t>
            </a:r>
          </a:p>
          <a:p>
            <a:r>
              <a:rPr lang="sv-SE" dirty="0" smtClean="0"/>
              <a:t>Instrumentellt värde = Något som har värde för att det kan användas till att nå värde, pengar, kontakter, etc. 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Knepigt, då kunskap tex, kan vara både och.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4934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Människans värde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>
                <a:latin typeface="+mj-lt"/>
                <a:cs typeface="Times New Roman" panose="02020603050405020304" pitchFamily="18" charset="0"/>
              </a:rPr>
              <a:t>Människan har ett egenvärde. </a:t>
            </a:r>
            <a:r>
              <a:rPr lang="sv-SE" dirty="0">
                <a:latin typeface="+mj-lt"/>
                <a:cs typeface="Times New Roman" panose="02020603050405020304" pitchFamily="18" charset="0"/>
              </a:rPr>
              <a:t>H</a:t>
            </a:r>
            <a:r>
              <a:rPr lang="sv-SE" dirty="0" smtClean="0">
                <a:latin typeface="+mj-lt"/>
                <a:cs typeface="Times New Roman" panose="02020603050405020304" pitchFamily="18" charset="0"/>
              </a:rPr>
              <a:t>ar det inte alltid varit så?</a:t>
            </a:r>
          </a:p>
          <a:p>
            <a:r>
              <a:rPr lang="sv-SE" dirty="0" smtClean="0">
                <a:latin typeface="+mj-lt"/>
                <a:cs typeface="Times New Roman" panose="02020603050405020304" pitchFamily="18" charset="0"/>
              </a:rPr>
              <a:t>FN:s deklarationer  - lagar</a:t>
            </a:r>
            <a:r>
              <a:rPr lang="sv-SE" smtClean="0">
                <a:latin typeface="+mj-lt"/>
                <a:cs typeface="Times New Roman" panose="02020603050405020304" pitchFamily="18" charset="0"/>
              </a:rPr>
              <a:t>, regler</a:t>
            </a:r>
            <a:br>
              <a:rPr lang="sv-SE" smtClean="0">
                <a:latin typeface="+mj-lt"/>
                <a:cs typeface="Times New Roman" panose="02020603050405020304" pitchFamily="18" charset="0"/>
              </a:rPr>
            </a:br>
            <a:r>
              <a:rPr lang="sv-SE" dirty="0" smtClean="0">
                <a:latin typeface="+mj-lt"/>
                <a:cs typeface="Times New Roman" panose="02020603050405020304" pitchFamily="18" charset="0"/>
              </a:rPr>
              <a:t/>
            </a:r>
            <a:br>
              <a:rPr lang="sv-SE" dirty="0" smtClean="0">
                <a:latin typeface="+mj-lt"/>
                <a:cs typeface="Times New Roman" panose="02020603050405020304" pitchFamily="18" charset="0"/>
              </a:rPr>
            </a:br>
            <a:r>
              <a:rPr lang="sv-SE" sz="2400" dirty="0" smtClean="0">
                <a:latin typeface="+mj-lt"/>
                <a:cs typeface="Times New Roman" panose="02020603050405020304" pitchFamily="18" charset="0"/>
              </a:rPr>
              <a:t>”Alla </a:t>
            </a:r>
            <a:r>
              <a:rPr lang="sv-SE" sz="2400" dirty="0">
                <a:latin typeface="+mj-lt"/>
                <a:cs typeface="Times New Roman" panose="02020603050405020304" pitchFamily="18" charset="0"/>
              </a:rPr>
              <a:t>människor är födda fria och lika i värde och rättigheter. De har utrustats med förnuft och samvete och bör handla gentemot varandra i en anda av </a:t>
            </a:r>
            <a:r>
              <a:rPr lang="sv-SE" sz="2400" dirty="0" smtClean="0">
                <a:latin typeface="+mj-lt"/>
                <a:cs typeface="Times New Roman" panose="02020603050405020304" pitchFamily="18" charset="0"/>
              </a:rPr>
              <a:t>gemenskap” Artikel 1, FN:s allmänna förklaring om de mänskliga rättigheterna. </a:t>
            </a:r>
            <a:br>
              <a:rPr lang="sv-SE" sz="2400" dirty="0" smtClean="0">
                <a:latin typeface="+mj-lt"/>
                <a:cs typeface="Times New Roman" panose="02020603050405020304" pitchFamily="18" charset="0"/>
              </a:rPr>
            </a:br>
            <a:endParaRPr lang="sv-SE" sz="2400" dirty="0">
              <a:latin typeface="+mj-lt"/>
              <a:cs typeface="Times New Roman" panose="02020603050405020304" pitchFamily="18" charset="0"/>
            </a:endParaRPr>
          </a:p>
          <a:p>
            <a:r>
              <a:rPr lang="sv-SE" sz="2400" dirty="0" smtClean="0">
                <a:latin typeface="+mj-lt"/>
                <a:cs typeface="Times New Roman" panose="02020603050405020304" pitchFamily="18" charset="0"/>
              </a:rPr>
              <a:t>”Var och en har rätt till liv, frihet och personlig säkerhet” Artikel 3. </a:t>
            </a:r>
            <a:endParaRPr lang="sv-SE" sz="2400" dirty="0" smtClean="0"/>
          </a:p>
        </p:txBody>
      </p:sp>
    </p:spTree>
    <p:extLst>
      <p:ext uri="{BB962C8B-B14F-4D97-AF65-F5344CB8AC3E}">
        <p14:creationId xmlns:p14="http://schemas.microsoft.com/office/powerpoint/2010/main" val="17533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 vem har vi moraliskt ansvar?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599"/>
          </a:xfrm>
        </p:spPr>
        <p:txBody>
          <a:bodyPr>
            <a:normAutofit/>
          </a:bodyPr>
          <a:lstStyle/>
          <a:p>
            <a:r>
              <a:rPr lang="sv-SE" dirty="0" smtClean="0"/>
              <a:t>Tar vi hand om oss själva och de som står oss närmst, eller tycker vi att vi att vårt ansvar ska omfatta alla människor?</a:t>
            </a:r>
          </a:p>
          <a:p>
            <a:r>
              <a:rPr lang="sv-SE" dirty="0" smtClean="0"/>
              <a:t>Välgörenhetsorganisationer</a:t>
            </a:r>
          </a:p>
          <a:p>
            <a:r>
              <a:rPr lang="sv-SE" dirty="0" smtClean="0"/>
              <a:t>Vår planet och dess natur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”Det spelar ingen roll vad jag gör med mina sopor, det är ändå så lite i jämförelse med tex Kina!”</a:t>
            </a:r>
            <a:br>
              <a:rPr lang="sv-SE" dirty="0" smtClean="0"/>
            </a:b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60715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Eller?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5" y="1805781"/>
            <a:ext cx="7143750" cy="4114800"/>
          </a:xfrm>
        </p:spPr>
      </p:pic>
    </p:spTree>
    <p:extLst>
      <p:ext uri="{BB962C8B-B14F-4D97-AF65-F5344CB8AC3E}">
        <p14:creationId xmlns:p14="http://schemas.microsoft.com/office/powerpoint/2010/main" val="43618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Vart får vi värderingar ifrån?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Arv och miljö</a:t>
            </a:r>
          </a:p>
          <a:p>
            <a:r>
              <a:rPr lang="sv-SE" dirty="0" smtClean="0"/>
              <a:t>Normer – Vad är normalt?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 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743200"/>
            <a:ext cx="43815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93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Konsekvensetik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Konsekvenserna av ditt handlande avgör om handlingen var god</a:t>
            </a:r>
          </a:p>
          <a:p>
            <a:r>
              <a:rPr lang="sv-SE" dirty="0" smtClean="0"/>
              <a:t>Konsekvenserna för: en själv, företaget, föreningen, större grupper och ytterst för mänskligheten</a:t>
            </a:r>
          </a:p>
          <a:p>
            <a:r>
              <a:rPr lang="sv-SE" dirty="0" smtClean="0"/>
              <a:t>Utilitarism: ”största möjliga lycka för största möjliga antal”</a:t>
            </a:r>
          </a:p>
          <a:p>
            <a:r>
              <a:rPr lang="sv-SE" dirty="0" smtClean="0"/>
              <a:t>Kritik: Svårhanterligt, vem kan göra den ”totala” kalkylen? Den som handlat (individen) hamnar utanför resonemanget. Vad är lycka och vad är mest lycka?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Pliktetik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Det finns vissa värden som ska vara ledstjärnor, oavsett dess konsekvenser</a:t>
            </a:r>
          </a:p>
          <a:p>
            <a:r>
              <a:rPr lang="sv-SE" dirty="0" smtClean="0"/>
              <a:t>Mänskliga rättigheter, sanning, rättvisa, skyldighet att göra gott, skyldighet att undvika att skada</a:t>
            </a:r>
          </a:p>
          <a:p>
            <a:r>
              <a:rPr lang="sv-SE" dirty="0" smtClean="0"/>
              <a:t>Kategoriska imperativet, Emmanuel Kant: ”Handla enbart utifrån sådana principer som du själv skulle vilja se upphöjda till allmän lag”</a:t>
            </a:r>
          </a:p>
          <a:p>
            <a:r>
              <a:rPr lang="sv-SE" dirty="0" smtClean="0"/>
              <a:t>Kritik: Etiska dilemman, plikter kan stå emot varandra, inte lätt att generalisera (plikter kan vara olika viktiga i olika kulturer tex), värdestege måste upprättas i konflikt mellan regler.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Bläck">
  <a:themeElements>
    <a:clrScheme name="Bläck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Bläck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Bläck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Bläck.thmx</Template>
  <TotalTime>99</TotalTime>
  <Words>891</Words>
  <Application>Microsoft Office PowerPoint</Application>
  <PresentationFormat>Bildspel på skärmen (4:3)</PresentationFormat>
  <Paragraphs>85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19" baseType="lpstr">
      <vt:lpstr>Bläck</vt:lpstr>
      <vt:lpstr>ETIK</vt:lpstr>
      <vt:lpstr>Teori och praktik</vt:lpstr>
      <vt:lpstr>Värden/Värderingar</vt:lpstr>
      <vt:lpstr>Människans värde</vt:lpstr>
      <vt:lpstr>För vem har vi moraliskt ansvar?</vt:lpstr>
      <vt:lpstr>Eller?</vt:lpstr>
      <vt:lpstr>Vart får vi värderingar ifrån?</vt:lpstr>
      <vt:lpstr>Konsekvensetik</vt:lpstr>
      <vt:lpstr>Pliktetik</vt:lpstr>
      <vt:lpstr>Dygdetik</vt:lpstr>
      <vt:lpstr>Situationsetik </vt:lpstr>
      <vt:lpstr>Sinnelagsetik</vt:lpstr>
      <vt:lpstr>Hinduism</vt:lpstr>
      <vt:lpstr>Buddhism</vt:lpstr>
      <vt:lpstr>Judendom</vt:lpstr>
      <vt:lpstr>Kristendom</vt:lpstr>
      <vt:lpstr>Islam</vt:lpstr>
      <vt:lpstr>Kom ihåg!</vt:lpstr>
    </vt:vector>
  </TitlesOfParts>
  <Company>Sigtuna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</dc:title>
  <dc:creator>Pedagog</dc:creator>
  <cp:lastModifiedBy>Maria Talevska</cp:lastModifiedBy>
  <cp:revision>9</cp:revision>
  <dcterms:created xsi:type="dcterms:W3CDTF">2011-05-09T12:41:09Z</dcterms:created>
  <dcterms:modified xsi:type="dcterms:W3CDTF">2015-09-25T13:10:16Z</dcterms:modified>
</cp:coreProperties>
</file>